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sldIdLst>
    <p:sldId id="256" r:id="rId2"/>
    <p:sldId id="298" r:id="rId3"/>
    <p:sldId id="260" r:id="rId4"/>
    <p:sldId id="261" r:id="rId5"/>
    <p:sldId id="262" r:id="rId6"/>
    <p:sldId id="263" r:id="rId7"/>
    <p:sldId id="264" r:id="rId8"/>
    <p:sldId id="265" r:id="rId9"/>
    <p:sldId id="266" r:id="rId10"/>
    <p:sldId id="292" r:id="rId11"/>
    <p:sldId id="267" r:id="rId12"/>
    <p:sldId id="268" r:id="rId13"/>
    <p:sldId id="269" r:id="rId14"/>
    <p:sldId id="270" r:id="rId15"/>
    <p:sldId id="271" r:id="rId16"/>
    <p:sldId id="272" r:id="rId17"/>
    <p:sldId id="274" r:id="rId18"/>
    <p:sldId id="275" r:id="rId19"/>
    <p:sldId id="293" r:id="rId20"/>
    <p:sldId id="276" r:id="rId21"/>
    <p:sldId id="277" r:id="rId22"/>
    <p:sldId id="278" r:id="rId23"/>
    <p:sldId id="279" r:id="rId24"/>
    <p:sldId id="280" r:id="rId25"/>
    <p:sldId id="288" r:id="rId26"/>
    <p:sldId id="294" r:id="rId27"/>
    <p:sldId id="295" r:id="rId28"/>
    <p:sldId id="296" r:id="rId29"/>
    <p:sldId id="281" r:id="rId30"/>
    <p:sldId id="282" r:id="rId31"/>
    <p:sldId id="286" r:id="rId32"/>
    <p:sldId id="283" r:id="rId33"/>
    <p:sldId id="284" r:id="rId34"/>
    <p:sldId id="285" r:id="rId35"/>
    <p:sldId id="287" r:id="rId36"/>
    <p:sldId id="289" r:id="rId37"/>
    <p:sldId id="290" r:id="rId38"/>
    <p:sldId id="291" r:id="rId39"/>
    <p:sldId id="297"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04/09/2015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D8BD707-D9CF-40AE-B4C6-C98DA3205C09}" type="datetimeFigureOut">
              <a:rPr lang="en-US" smtClean="0"/>
              <a:pPr/>
              <a:t>04/09/2015</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mailto:Na2HPO4.10H@O"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33082"/>
            <a:ext cx="8229600" cy="7059368"/>
          </a:xfrm>
          <a:prstGeom prst="rect">
            <a:avLst/>
          </a:prstGeom>
          <a:noFill/>
        </p:spPr>
        <p:txBody>
          <a:bodyPr wrap="square" rtlCol="0">
            <a:spAutoFit/>
          </a:bodyPr>
          <a:lstStyle/>
          <a:p>
            <a:pPr marL="742950" marR="720090" algn="ctr">
              <a:lnSpc>
                <a:spcPct val="115000"/>
              </a:lnSpc>
              <a:spcBef>
                <a:spcPts val="200"/>
              </a:spcBef>
              <a:spcAft>
                <a:spcPts val="200"/>
              </a:spcAft>
              <a:tabLst>
                <a:tab pos="4005580" algn="ctr"/>
                <a:tab pos="6931025" algn="r"/>
              </a:tabLst>
            </a:pPr>
            <a:r>
              <a:rPr lang="en-US" sz="2800">
                <a:solidFill>
                  <a:srgbClr val="00B0F0"/>
                </a:solidFill>
                <a:latin typeface="Times New Roman" pitchFamily="18" charset="0"/>
                <a:ea typeface="Calibri"/>
                <a:cs typeface="Times New Roman" pitchFamily="18" charset="0"/>
              </a:rPr>
              <a:t>TIỂU LUẬN MÔN: AN TOÀN LAO ĐỘNG</a:t>
            </a:r>
            <a:endParaRPr lang="en-US" sz="2800">
              <a:latin typeface="Times New Roman" pitchFamily="18" charset="0"/>
              <a:cs typeface="Times New Roman" pitchFamily="18" charset="0"/>
            </a:endParaRPr>
          </a:p>
          <a:p>
            <a:pPr marL="1080135" marR="720090" algn="ctr">
              <a:lnSpc>
                <a:spcPct val="115000"/>
              </a:lnSpc>
              <a:spcBef>
                <a:spcPts val="200"/>
              </a:spcBef>
              <a:spcAft>
                <a:spcPts val="200"/>
              </a:spcAft>
            </a:pPr>
            <a:r>
              <a:rPr lang="en-US" sz="2400" smtClean="0">
                <a:solidFill>
                  <a:srgbClr val="FF0000"/>
                </a:solidFill>
                <a:latin typeface="Times New Roman" pitchFamily="18" charset="0"/>
                <a:ea typeface="Calibri"/>
                <a:cs typeface="Times New Roman" pitchFamily="18" charset="0"/>
              </a:rPr>
              <a:t>ĐỀ </a:t>
            </a:r>
            <a:r>
              <a:rPr lang="en-US" sz="2400">
                <a:solidFill>
                  <a:srgbClr val="FF0000"/>
                </a:solidFill>
                <a:latin typeface="Times New Roman" pitchFamily="18" charset="0"/>
                <a:ea typeface="Calibri"/>
                <a:cs typeface="Times New Roman" pitchFamily="18" charset="0"/>
              </a:rPr>
              <a:t>TÀI: AN TOÀN LÒ HƠI VÀ CÁC THIẾT BỊ CHỊU ÁP </a:t>
            </a:r>
            <a:r>
              <a:rPr lang="en-US" sz="2400" smtClean="0">
                <a:solidFill>
                  <a:srgbClr val="FF0000"/>
                </a:solidFill>
                <a:latin typeface="Times New Roman" pitchFamily="18" charset="0"/>
                <a:ea typeface="Calibri"/>
                <a:cs typeface="Times New Roman" pitchFamily="18" charset="0"/>
              </a:rPr>
              <a:t>LỰC</a:t>
            </a:r>
          </a:p>
          <a:p>
            <a:pPr marL="1080135" marR="720090" algn="ctr">
              <a:lnSpc>
                <a:spcPct val="115000"/>
              </a:lnSpc>
              <a:spcBef>
                <a:spcPts val="200"/>
              </a:spcBef>
              <a:spcAft>
                <a:spcPts val="200"/>
              </a:spcAft>
            </a:pPr>
            <a:endParaRPr lang="en-US" sz="240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smtClean="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smtClean="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smtClean="0">
              <a:solidFill>
                <a:srgbClr val="FF0000"/>
              </a:solidFill>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a:solidFill>
                <a:srgbClr val="FF0000"/>
              </a:solidFill>
              <a:latin typeface="Times New Roman" pitchFamily="18" charset="0"/>
              <a:cs typeface="Times New Roman" pitchFamily="18" charset="0"/>
            </a:endParaRPr>
          </a:p>
          <a:p>
            <a:pPr marL="1080135" marR="720090" indent="457200">
              <a:lnSpc>
                <a:spcPct val="115000"/>
              </a:lnSpc>
              <a:spcBef>
                <a:spcPts val="200"/>
              </a:spcBef>
              <a:spcAft>
                <a:spcPts val="200"/>
              </a:spcAft>
            </a:pPr>
            <a:r>
              <a:rPr lang="en-US" sz="2400" smtClean="0">
                <a:latin typeface="Times New Roman" pitchFamily="18" charset="0"/>
                <a:ea typeface="Calibri"/>
                <a:cs typeface="Times New Roman" pitchFamily="18" charset="0"/>
              </a:rPr>
              <a:t>    </a:t>
            </a:r>
            <a:r>
              <a:rPr lang="en-US" sz="2000" smtClean="0">
                <a:latin typeface="Times New Roman" pitchFamily="18" charset="0"/>
                <a:ea typeface="Calibri"/>
                <a:cs typeface="Times New Roman" pitchFamily="18" charset="0"/>
              </a:rPr>
              <a:t>GVHD</a:t>
            </a:r>
            <a:r>
              <a:rPr lang="en-US" sz="2000">
                <a:latin typeface="Times New Roman" pitchFamily="18" charset="0"/>
                <a:ea typeface="Calibri"/>
                <a:cs typeface="Times New Roman" pitchFamily="18" charset="0"/>
              </a:rPr>
              <a:t>: Th.s Phan Quốc Minh</a:t>
            </a:r>
            <a:endParaRPr lang="en-US" sz="2000">
              <a:latin typeface="Times New Roman" pitchFamily="18" charset="0"/>
              <a:cs typeface="Times New Roman" pitchFamily="18" charset="0"/>
            </a:endParaRPr>
          </a:p>
          <a:p>
            <a:pPr marL="1080135" marR="720090" indent="457200">
              <a:lnSpc>
                <a:spcPct val="115000"/>
              </a:lnSpc>
              <a:spcBef>
                <a:spcPts val="200"/>
              </a:spcBef>
              <a:spcAft>
                <a:spcPts val="200"/>
              </a:spcAft>
            </a:pPr>
            <a:r>
              <a:rPr lang="en-US" sz="2000">
                <a:latin typeface="Times New Roman" pitchFamily="18" charset="0"/>
                <a:ea typeface="Calibri"/>
                <a:cs typeface="Times New Roman" pitchFamily="18" charset="0"/>
              </a:rPr>
              <a:t>	LỚP:     DHNL8A</a:t>
            </a:r>
            <a:endParaRPr lang="en-US" sz="2000">
              <a:latin typeface="Times New Roman" pitchFamily="18" charset="0"/>
              <a:cs typeface="Times New Roman" pitchFamily="18" charset="0"/>
            </a:endParaRPr>
          </a:p>
          <a:p>
            <a:pPr marL="1080135" marR="720090" indent="457200">
              <a:lnSpc>
                <a:spcPct val="115000"/>
              </a:lnSpc>
              <a:spcBef>
                <a:spcPts val="200"/>
              </a:spcBef>
              <a:spcAft>
                <a:spcPts val="200"/>
              </a:spcAft>
            </a:pPr>
            <a:r>
              <a:rPr lang="en-US" sz="2000">
                <a:latin typeface="Times New Roman" pitchFamily="18" charset="0"/>
                <a:ea typeface="Calibri"/>
                <a:cs typeface="Times New Roman" pitchFamily="18" charset="0"/>
              </a:rPr>
              <a:t>	NHÓM:2</a:t>
            </a:r>
            <a:endParaRPr lang="en-US" sz="2000">
              <a:latin typeface="Times New Roman" pitchFamily="18" charset="0"/>
              <a:cs typeface="Times New Roman" pitchFamily="18" charset="0"/>
            </a:endParaRPr>
          </a:p>
          <a:p>
            <a:pPr marL="1080135" marR="720090" algn="ctr">
              <a:lnSpc>
                <a:spcPct val="115000"/>
              </a:lnSpc>
              <a:spcBef>
                <a:spcPts val="200"/>
              </a:spcBef>
              <a:spcAft>
                <a:spcPts val="200"/>
              </a:spcAft>
            </a:pPr>
            <a:endParaRPr lang="en-US" sz="2400" smtClean="0">
              <a:solidFill>
                <a:srgbClr val="FF0000"/>
              </a:solidFill>
              <a:latin typeface="Times New Roman" pitchFamily="18" charset="0"/>
              <a:cs typeface="Times New Roman" pitchFamily="18" charset="0"/>
            </a:endParaRPr>
          </a:p>
          <a:p>
            <a:pPr marL="1080135" marR="720090" indent="457200">
              <a:lnSpc>
                <a:spcPct val="115000"/>
              </a:lnSpc>
              <a:spcBef>
                <a:spcPts val="200"/>
              </a:spcBef>
              <a:spcAft>
                <a:spcPts val="200"/>
              </a:spcAft>
            </a:pPr>
            <a:r>
              <a:rPr lang="en-US" sz="2400">
                <a:latin typeface="Times New Roman" pitchFamily="18" charset="0"/>
                <a:ea typeface="Calibri"/>
                <a:cs typeface="Times New Roman" pitchFamily="18" charset="0"/>
              </a:rPr>
              <a:t> </a:t>
            </a:r>
            <a:endParaRPr lang="en-US" sz="2400">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375" y="1648691"/>
            <a:ext cx="5560049"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26564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254" y="152400"/>
            <a:ext cx="8894618" cy="6324808"/>
          </a:xfrm>
          <a:prstGeom prst="rect">
            <a:avLst/>
          </a:prstGeom>
          <a:noFill/>
        </p:spPr>
        <p:txBody>
          <a:bodyPr wrap="square" rtlCol="0">
            <a:spAutoFit/>
          </a:bodyPr>
          <a:lstStyle/>
          <a:p>
            <a:pPr marR="0" lvl="0" algn="just">
              <a:spcBef>
                <a:spcPts val="600"/>
              </a:spcBef>
              <a:spcAft>
                <a:spcPts val="0"/>
              </a:spcAft>
            </a:pPr>
            <a:r>
              <a:rPr lang="en-US" sz="2400" b="1" smtClean="0">
                <a:solidFill>
                  <a:srgbClr val="000000"/>
                </a:solidFill>
                <a:latin typeface="Times New Roman"/>
                <a:ea typeface="Arial"/>
              </a:rPr>
              <a:t>b.Lò </a:t>
            </a:r>
            <a:r>
              <a:rPr lang="en-US" sz="2400" b="1">
                <a:solidFill>
                  <a:srgbClr val="000000"/>
                </a:solidFill>
                <a:latin typeface="Times New Roman"/>
                <a:ea typeface="Arial"/>
              </a:rPr>
              <a:t>hơi ống nước.</a:t>
            </a:r>
          </a:p>
          <a:p>
            <a:pPr marL="342900" marR="0" lvl="0" indent="-342900" algn="just">
              <a:spcBef>
                <a:spcPts val="600"/>
              </a:spcBef>
              <a:spcAft>
                <a:spcPts val="0"/>
              </a:spcAft>
              <a:buFont typeface="Wingdings"/>
              <a:buChar char=""/>
            </a:pPr>
            <a:r>
              <a:rPr lang="en-US" sz="2400" b="1">
                <a:solidFill>
                  <a:srgbClr val="000000"/>
                </a:solidFill>
                <a:latin typeface="Times New Roman"/>
                <a:ea typeface="Arial"/>
              </a:rPr>
              <a:t>Ưu điểm:</a:t>
            </a:r>
          </a:p>
          <a:p>
            <a:pPr marL="342900" marR="0" lvl="0" indent="-342900" algn="just">
              <a:spcBef>
                <a:spcPts val="600"/>
              </a:spcBef>
              <a:spcAft>
                <a:spcPts val="0"/>
              </a:spcAft>
              <a:buFont typeface="Symbol"/>
              <a:buChar char=""/>
            </a:pPr>
            <a:r>
              <a:rPr lang="en-US" sz="2400">
                <a:solidFill>
                  <a:srgbClr val="000000"/>
                </a:solidFill>
                <a:latin typeface="Times New Roman"/>
                <a:ea typeface="Arial"/>
              </a:rPr>
              <a:t>Gọn nhẹ hơn so với lò hơi ống lửa, ống nhỏ bố trí bề mặt hấp nhiệt lớn, cường độ trao đổi nhiệt cao.</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Có hiệu suất cao hơn.</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Có thể chế tạo được các loại lò hơi có công suất từ nhỏ đến lớn.</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Lượng nước trong lò có khả năng tuần hoàn tốt, nên thời gian đốt lò lấy hơi nhanh.</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Khi xảy ra sự cố nứt vỡ không gây nguy hiểm lắm, vì lượng nước trong lò ít.</a:t>
            </a:r>
            <a:endParaRPr lang="en-US" sz="2400" b="1">
              <a:solidFill>
                <a:srgbClr val="000000"/>
              </a:solidFill>
              <a:latin typeface="Times New Roman"/>
              <a:ea typeface="Arial"/>
            </a:endParaRPr>
          </a:p>
          <a:p>
            <a:pPr marL="342900" marR="0" lvl="0" indent="-342900" algn="just">
              <a:spcBef>
                <a:spcPts val="600"/>
              </a:spcBef>
              <a:spcAft>
                <a:spcPts val="0"/>
              </a:spcAft>
              <a:buFont typeface="Wingdings"/>
              <a:buChar char=""/>
            </a:pPr>
            <a:r>
              <a:rPr lang="en-US" sz="2400" b="1">
                <a:solidFill>
                  <a:srgbClr val="000000"/>
                </a:solidFill>
                <a:latin typeface="Times New Roman"/>
                <a:ea typeface="Arial"/>
              </a:rPr>
              <a:t>Nhược điểm</a:t>
            </a:r>
          </a:p>
          <a:p>
            <a:pPr marL="342900" marR="0" lvl="0" indent="-342900" algn="just">
              <a:spcBef>
                <a:spcPts val="600"/>
              </a:spcBef>
              <a:spcAft>
                <a:spcPts val="0"/>
              </a:spcAft>
              <a:buFont typeface="Symbol"/>
              <a:buChar char=""/>
            </a:pPr>
            <a:r>
              <a:rPr lang="en-US" sz="2400">
                <a:solidFill>
                  <a:srgbClr val="000000"/>
                </a:solidFill>
                <a:latin typeface="Times New Roman"/>
                <a:ea typeface="Arial"/>
              </a:rPr>
              <a:t>Do đường kính ống nhỏ, cường độ trao đổi nhiệt cao, nên chất lượng nước yêu cầu cao, việc bão dưỡng nước phức tạp hơn.</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Do nước ít, năng lực tiềm tang bé, áp suất hơi sẽ ít ổn định khi có nhu cầu thay đổi đột ngột.</a:t>
            </a:r>
            <a:endParaRPr lang="en-US" sz="2400" b="1">
              <a:solidFill>
                <a:srgbClr val="000000"/>
              </a:solidFill>
              <a:effectLst/>
              <a:latin typeface="Times New Roman"/>
              <a:ea typeface="Arial"/>
            </a:endParaRPr>
          </a:p>
        </p:txBody>
      </p:sp>
    </p:spTree>
    <p:extLst>
      <p:ext uri="{BB962C8B-B14F-4D97-AF65-F5344CB8AC3E}">
        <p14:creationId xmlns:p14="http://schemas.microsoft.com/office/powerpoint/2010/main" val="9574144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219199"/>
          </a:xfrm>
        </p:spPr>
        <p:txBody>
          <a:bodyPr>
            <a:normAutofit/>
          </a:bodyPr>
          <a:lstStyle/>
          <a:p>
            <a:pPr marL="182880" lvl="0" indent="0" algn="ctr">
              <a:buNone/>
            </a:pPr>
            <a:r>
              <a:rPr lang="en-US" sz="3200">
                <a:effectLst/>
                <a:latin typeface="Times New Roman" pitchFamily="18" charset="0"/>
                <a:cs typeface="Times New Roman" pitchFamily="18" charset="0"/>
              </a:rPr>
              <a:t> IV.Phân loại lò hơi</a:t>
            </a:r>
          </a:p>
        </p:txBody>
      </p:sp>
      <p:sp>
        <p:nvSpPr>
          <p:cNvPr id="3" name="TextBox 2"/>
          <p:cNvSpPr txBox="1"/>
          <p:nvPr/>
        </p:nvSpPr>
        <p:spPr>
          <a:xfrm>
            <a:off x="1295400" y="1371600"/>
            <a:ext cx="6477000" cy="4078039"/>
          </a:xfrm>
          <a:prstGeom prst="rect">
            <a:avLst/>
          </a:prstGeom>
          <a:noFill/>
        </p:spPr>
        <p:txBody>
          <a:bodyPr wrap="square" rtlCol="0">
            <a:spAutoFit/>
          </a:bodyPr>
          <a:lstStyle/>
          <a:p>
            <a:pPr marL="342900" marR="0" lvl="0" indent="-342900" algn="just">
              <a:spcBef>
                <a:spcPts val="600"/>
              </a:spcBef>
              <a:spcAft>
                <a:spcPts val="0"/>
              </a:spcAft>
              <a:buFont typeface="+mj-lt"/>
              <a:buAutoNum type="arabicPeriod"/>
            </a:pPr>
            <a:r>
              <a:rPr lang="en-US" sz="2800" b="1">
                <a:solidFill>
                  <a:srgbClr val="000000"/>
                </a:solidFill>
                <a:latin typeface="Times New Roman"/>
                <a:ea typeface="Arial"/>
              </a:rPr>
              <a:t>Theo công dụng.</a:t>
            </a: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công nghiệp.</a:t>
            </a:r>
            <a:endParaRPr lang="en-US" sz="28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sử dụng trong nhà máy nhiệt điện</a:t>
            </a:r>
            <a:endParaRPr lang="en-US" sz="2800" b="1">
              <a:solidFill>
                <a:srgbClr val="000000"/>
              </a:solidFill>
              <a:latin typeface="Times New Roman"/>
              <a:ea typeface="Calibri"/>
              <a:cs typeface="Times New Roman"/>
            </a:endParaRPr>
          </a:p>
          <a:p>
            <a:pPr marR="0" lvl="0" algn="just">
              <a:spcBef>
                <a:spcPts val="600"/>
              </a:spcBef>
              <a:spcAft>
                <a:spcPts val="0"/>
              </a:spcAft>
            </a:pPr>
            <a:r>
              <a:rPr lang="en-US" sz="2800" b="1" smtClean="0">
                <a:solidFill>
                  <a:srgbClr val="000000"/>
                </a:solidFill>
                <a:latin typeface="Times New Roman"/>
                <a:ea typeface="Arial"/>
              </a:rPr>
              <a:t>2.    Theo </a:t>
            </a:r>
            <a:r>
              <a:rPr lang="en-US" sz="2800" b="1">
                <a:solidFill>
                  <a:srgbClr val="000000"/>
                </a:solidFill>
                <a:latin typeface="Times New Roman"/>
                <a:ea typeface="Arial"/>
              </a:rPr>
              <a:t>công suất.</a:t>
            </a: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nhỏ: D ≤ 12T/h</a:t>
            </a:r>
            <a:endParaRPr lang="en-US" sz="28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trung bình : 12T/h &lt; D ≤ 110T/h</a:t>
            </a:r>
            <a:endParaRPr lang="en-US" sz="28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lớn : D&gt;110T/h</a:t>
            </a:r>
            <a:endParaRPr lang="en-US" sz="28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800">
                <a:solidFill>
                  <a:srgbClr val="000000"/>
                </a:solidFill>
                <a:latin typeface="Times New Roman"/>
                <a:ea typeface="Calibri"/>
                <a:cs typeface="Times New Roman"/>
              </a:rPr>
              <a:t>Lò hơi cực lớn : D&gt;600T/h.</a:t>
            </a:r>
            <a:endParaRPr lang="en-US" sz="2800" b="1">
              <a:solidFill>
                <a:srgbClr val="000000"/>
              </a:solidFill>
              <a:effectLst/>
              <a:latin typeface="Times New Roman"/>
              <a:ea typeface="Calibri"/>
              <a:cs typeface="Times New Roman"/>
            </a:endParaRPr>
          </a:p>
        </p:txBody>
      </p:sp>
    </p:spTree>
    <p:extLst>
      <p:ext uri="{BB962C8B-B14F-4D97-AF65-F5344CB8AC3E}">
        <p14:creationId xmlns:p14="http://schemas.microsoft.com/office/powerpoint/2010/main" val="3316917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457200"/>
            <a:ext cx="7086600" cy="5816977"/>
          </a:xfrm>
          <a:prstGeom prst="rect">
            <a:avLst/>
          </a:prstGeom>
          <a:noFill/>
        </p:spPr>
        <p:txBody>
          <a:bodyPr wrap="square" rtlCol="0">
            <a:spAutoFit/>
          </a:bodyPr>
          <a:lstStyle/>
          <a:p>
            <a:pPr marL="342900" marR="0" lvl="0" indent="-342900" algn="just">
              <a:spcBef>
                <a:spcPts val="600"/>
              </a:spcBef>
              <a:spcAft>
                <a:spcPts val="0"/>
              </a:spcAft>
              <a:buFont typeface="+mj-lt"/>
              <a:buAutoNum type="arabicPeriod"/>
            </a:pPr>
            <a:r>
              <a:rPr lang="fr-FR" sz="2400" b="1">
                <a:solidFill>
                  <a:srgbClr val="000000"/>
                </a:solidFill>
                <a:latin typeface="Times New Roman"/>
                <a:ea typeface="Arial"/>
              </a:rPr>
              <a:t>Theo áp suất</a:t>
            </a:r>
            <a:endParaRPr lang="en-US" sz="2400" b="1">
              <a:solidFill>
                <a:srgbClr val="000000"/>
              </a:solidFill>
              <a:latin typeface="Times New Roman"/>
              <a:ea typeface="Arial"/>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hạ áp : P≤ 10 at</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trung áp: 10 at &lt; P &lt; 40 at</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cao áp: 40 at &lt; P &lt; 100at</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siêu áp: P&gt; 100at</a:t>
            </a:r>
            <a:endParaRPr lang="en-US" sz="2400" b="1">
              <a:solidFill>
                <a:srgbClr val="000000"/>
              </a:solidFill>
              <a:latin typeface="Times New Roman"/>
              <a:ea typeface="Calibri"/>
              <a:cs typeface="Times New Roman"/>
            </a:endParaRPr>
          </a:p>
          <a:p>
            <a:pPr marR="0" lvl="0" algn="just">
              <a:spcBef>
                <a:spcPts val="600"/>
              </a:spcBef>
              <a:spcAft>
                <a:spcPts val="0"/>
              </a:spcAft>
            </a:pPr>
            <a:r>
              <a:rPr lang="fr-FR" sz="2400" b="1" smtClean="0">
                <a:solidFill>
                  <a:srgbClr val="000000"/>
                </a:solidFill>
                <a:latin typeface="Times New Roman"/>
                <a:ea typeface="Arial"/>
              </a:rPr>
              <a:t>2.     Theo </a:t>
            </a:r>
            <a:r>
              <a:rPr lang="fr-FR" sz="2400" b="1">
                <a:solidFill>
                  <a:srgbClr val="000000"/>
                </a:solidFill>
                <a:latin typeface="Times New Roman"/>
                <a:ea typeface="Arial"/>
              </a:rPr>
              <a:t>nhiệt độ</a:t>
            </a:r>
            <a:endParaRPr lang="en-US" sz="2400" b="1">
              <a:solidFill>
                <a:srgbClr val="000000"/>
              </a:solidFill>
              <a:latin typeface="Times New Roman"/>
              <a:ea typeface="Arial"/>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không có bộ quá nhiệt</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có bộ quá nhiệt</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có bộ quá nhiệt trung gian.</a:t>
            </a:r>
            <a:endParaRPr lang="en-US" sz="2400" b="1">
              <a:solidFill>
                <a:srgbClr val="000000"/>
              </a:solidFill>
              <a:latin typeface="Times New Roman"/>
              <a:ea typeface="Calibri"/>
              <a:cs typeface="Times New Roman"/>
            </a:endParaRPr>
          </a:p>
          <a:p>
            <a:pPr marR="0" lvl="0" algn="just">
              <a:spcBef>
                <a:spcPts val="600"/>
              </a:spcBef>
              <a:spcAft>
                <a:spcPts val="0"/>
              </a:spcAft>
            </a:pPr>
            <a:r>
              <a:rPr lang="fr-FR" sz="2400" b="1" smtClean="0">
                <a:solidFill>
                  <a:srgbClr val="000000"/>
                </a:solidFill>
                <a:latin typeface="Times New Roman"/>
                <a:ea typeface="Arial"/>
              </a:rPr>
              <a:t>3.    Theo </a:t>
            </a:r>
            <a:r>
              <a:rPr lang="fr-FR" sz="2400" b="1">
                <a:solidFill>
                  <a:srgbClr val="000000"/>
                </a:solidFill>
                <a:latin typeface="Times New Roman"/>
                <a:ea typeface="Arial"/>
              </a:rPr>
              <a:t>sơ đồ chuyển động của nước và hơi</a:t>
            </a:r>
            <a:endParaRPr lang="en-US" sz="2400" b="1">
              <a:solidFill>
                <a:srgbClr val="000000"/>
              </a:solidFill>
              <a:latin typeface="Times New Roman"/>
              <a:ea typeface="Arial"/>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Nồi hơi tuần hoàn tự nhiên</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tuần hoàn cưởng bức</a:t>
            </a:r>
            <a:endParaRPr lang="en-US" sz="2400" b="1">
              <a:solidFill>
                <a:srgbClr val="000000"/>
              </a:solidFill>
              <a:latin typeface="Times New Roman"/>
              <a:ea typeface="Calibri"/>
              <a:cs typeface="Times New Roman"/>
            </a:endParaRPr>
          </a:p>
          <a:p>
            <a:pPr marL="342900" marR="0" lvl="0" indent="-342900" algn="just">
              <a:spcBef>
                <a:spcPts val="600"/>
              </a:spcBef>
              <a:spcAft>
                <a:spcPts val="0"/>
              </a:spcAft>
              <a:buFont typeface="Calibri"/>
              <a:buChar char="-"/>
            </a:pPr>
            <a:r>
              <a:rPr lang="en-US" sz="2400">
                <a:solidFill>
                  <a:srgbClr val="000000"/>
                </a:solidFill>
                <a:latin typeface="Times New Roman"/>
                <a:ea typeface="Calibri"/>
                <a:cs typeface="Times New Roman"/>
              </a:rPr>
              <a:t>Lò hơi trực lưu.</a:t>
            </a:r>
            <a:endParaRPr lang="en-US" sz="2400" b="1">
              <a:solidFill>
                <a:srgbClr val="000000"/>
              </a:solidFill>
              <a:effectLst/>
              <a:latin typeface="Times New Roman"/>
              <a:ea typeface="Calibri"/>
              <a:cs typeface="Times New Roman"/>
            </a:endParaRPr>
          </a:p>
        </p:txBody>
      </p:sp>
    </p:spTree>
    <p:extLst>
      <p:ext uri="{BB962C8B-B14F-4D97-AF65-F5344CB8AC3E}">
        <p14:creationId xmlns:p14="http://schemas.microsoft.com/office/powerpoint/2010/main" val="23658404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152400"/>
            <a:ext cx="7162800" cy="1384995"/>
          </a:xfrm>
          <a:prstGeom prst="rect">
            <a:avLst/>
          </a:prstGeom>
          <a:noFill/>
        </p:spPr>
        <p:txBody>
          <a:bodyPr wrap="square" rtlCol="0">
            <a:spAutoFit/>
          </a:bodyPr>
          <a:lstStyle/>
          <a:p>
            <a:pPr algn="ctr"/>
            <a:r>
              <a:rPr lang="en-US" sz="2800">
                <a:latin typeface="Times New Roman" pitchFamily="18" charset="0"/>
                <a:cs typeface="Times New Roman" pitchFamily="18" charset="0"/>
              </a:rPr>
              <a:t>CHƯƠNG II: NGUYÊN LÝ CẤU TẠO VÀ SỬ DỤNG CÁC THIẾT BỊ CỦA HỆ THỐNG CẤP NƯỚC CHO NỒI HƠI</a:t>
            </a:r>
            <a:endParaRPr lang="en-US" sz="2800" b="1">
              <a:latin typeface="Times New Roman" pitchFamily="18" charset="0"/>
              <a:cs typeface="Times New Roman" pitchFamily="18" charset="0"/>
            </a:endParaRPr>
          </a:p>
        </p:txBody>
      </p:sp>
      <p:sp>
        <p:nvSpPr>
          <p:cNvPr id="5" name="TextBox 4"/>
          <p:cNvSpPr txBox="1"/>
          <p:nvPr/>
        </p:nvSpPr>
        <p:spPr>
          <a:xfrm>
            <a:off x="609600" y="1752600"/>
            <a:ext cx="7772400" cy="999248"/>
          </a:xfrm>
          <a:prstGeom prst="rect">
            <a:avLst/>
          </a:prstGeom>
          <a:noFill/>
        </p:spPr>
        <p:txBody>
          <a:bodyPr wrap="square" rtlCol="0">
            <a:spAutoFit/>
          </a:bodyPr>
          <a:lstStyle/>
          <a:p>
            <a:pPr marL="114300" marR="0" indent="-114300" algn="just">
              <a:lnSpc>
                <a:spcPct val="115000"/>
              </a:lnSpc>
              <a:spcBef>
                <a:spcPts val="0"/>
              </a:spcBef>
              <a:spcAft>
                <a:spcPts val="1000"/>
              </a:spcAft>
            </a:pPr>
            <a:r>
              <a:rPr lang="en-US" b="1">
                <a:latin typeface="Times New Roman" pitchFamily="18" charset="0"/>
                <a:ea typeface="Calibri"/>
                <a:cs typeface="Times New Roman" pitchFamily="18" charset="0"/>
              </a:rPr>
              <a:t>I</a:t>
            </a:r>
            <a:r>
              <a:rPr lang="en-US" sz="2000" b="1">
                <a:latin typeface="Times New Roman" pitchFamily="18" charset="0"/>
                <a:ea typeface="Calibri"/>
                <a:cs typeface="Times New Roman" pitchFamily="18" charset="0"/>
              </a:rPr>
              <a:t>) </a:t>
            </a:r>
            <a:r>
              <a:rPr lang="en-US" sz="2400" b="1">
                <a:latin typeface="Times New Roman" pitchFamily="18" charset="0"/>
                <a:ea typeface="Calibri"/>
                <a:cs typeface="Times New Roman" pitchFamily="18" charset="0"/>
              </a:rPr>
              <a:t>Yêu cầu về chế độ nước cấp cho nồi hơi</a:t>
            </a:r>
            <a:endParaRPr lang="en-US" sz="2400" b="1">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mj-lt"/>
              <a:buAutoNum type="arabicParenR"/>
              <a:tabLst>
                <a:tab pos="0" algn="l"/>
              </a:tabLst>
            </a:pPr>
            <a:r>
              <a:rPr lang="en-US" sz="2000" b="1">
                <a:latin typeface="Times New Roman" pitchFamily="18" charset="0"/>
                <a:ea typeface="Calibri"/>
                <a:cs typeface="Times New Roman" pitchFamily="18" charset="0"/>
              </a:rPr>
              <a:t>yêu cầu về chế độ nước cấp cho lò hơi theo TCVN 6006-1995</a:t>
            </a:r>
            <a:endParaRPr lang="en-US" sz="2000" b="1">
              <a:effectLst/>
              <a:latin typeface="Times New Roman"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715694920"/>
              </p:ext>
            </p:extLst>
          </p:nvPr>
        </p:nvGraphicFramePr>
        <p:xfrm>
          <a:off x="876300" y="3140427"/>
          <a:ext cx="7543800" cy="2667000"/>
        </p:xfrm>
        <a:graphic>
          <a:graphicData uri="http://schemas.openxmlformats.org/drawingml/2006/table">
            <a:tbl>
              <a:tblPr firstRow="1" firstCol="1" bandRow="1">
                <a:tableStyleId>{5C22544A-7EE6-4342-B048-85BDC9FD1C3A}</a:tableStyleId>
              </a:tblPr>
              <a:tblGrid>
                <a:gridCol w="3348336"/>
                <a:gridCol w="1716732"/>
                <a:gridCol w="2478732"/>
              </a:tblGrid>
              <a:tr h="266700">
                <a:tc rowSpan="2">
                  <a:txBody>
                    <a:bodyPr/>
                    <a:lstStyle/>
                    <a:p>
                      <a:pPr marL="114300" marR="0" indent="-114300" algn="just">
                        <a:spcBef>
                          <a:spcPts val="0"/>
                        </a:spcBef>
                        <a:spcAft>
                          <a:spcPts val="0"/>
                        </a:spcAft>
                      </a:pPr>
                      <a:r>
                        <a:rPr lang="en-US" sz="1600">
                          <a:effectLst/>
                          <a:latin typeface="Times New Roman" pitchFamily="18" charset="0"/>
                          <a:cs typeface="Times New Roman" pitchFamily="18" charset="0"/>
                        </a:rPr>
                        <a:t>Các chỉ tiêu</a:t>
                      </a:r>
                      <a:endParaRPr lang="en-US" sz="1600">
                        <a:effectLst/>
                        <a:latin typeface="Times New Roman" pitchFamily="18" charset="0"/>
                        <a:ea typeface="Calibri"/>
                        <a:cs typeface="Times New Roman" pitchFamily="18" charset="0"/>
                      </a:endParaRPr>
                    </a:p>
                  </a:txBody>
                  <a:tcPr marL="68580" marR="68580" marT="0" marB="0"/>
                </a:tc>
                <a:tc gridSpan="2">
                  <a:txBody>
                    <a:bodyPr/>
                    <a:lstStyle/>
                    <a:p>
                      <a:pPr marL="114300" marR="0" indent="-114300" algn="just">
                        <a:spcBef>
                          <a:spcPts val="0"/>
                        </a:spcBef>
                        <a:spcAft>
                          <a:spcPts val="0"/>
                        </a:spcAft>
                      </a:pPr>
                      <a:r>
                        <a:rPr lang="en-US" sz="1600">
                          <a:effectLst/>
                          <a:latin typeface="Times New Roman" pitchFamily="18" charset="0"/>
                          <a:cs typeface="Times New Roman" pitchFamily="18" charset="0"/>
                        </a:rPr>
                        <a:t>Loại nhiên liệu sử dụng</a:t>
                      </a:r>
                      <a:endParaRPr lang="en-US" sz="1600">
                        <a:effectLst/>
                        <a:latin typeface="Times New Roman" pitchFamily="18" charset="0"/>
                        <a:ea typeface="Calibri"/>
                        <a:cs typeface="Times New Roman" pitchFamily="18" charset="0"/>
                      </a:endParaRPr>
                    </a:p>
                  </a:txBody>
                  <a:tcPr marL="68580" marR="68580" marT="0" marB="0"/>
                </a:tc>
                <a:tc hMerge="1">
                  <a:txBody>
                    <a:bodyPr/>
                    <a:lstStyle/>
                    <a:p>
                      <a:endParaRPr lang="en-US"/>
                    </a:p>
                  </a:txBody>
                  <a:tcPr/>
                </a:tc>
              </a:tr>
              <a:tr h="266700">
                <a:tc vMerge="1">
                  <a:txBody>
                    <a:bodyPr/>
                    <a:lstStyle/>
                    <a:p>
                      <a:endParaRPr lang="en-US"/>
                    </a:p>
                  </a:txBody>
                  <a:tcPr/>
                </a:tc>
                <a:tc>
                  <a:txBody>
                    <a:bodyPr/>
                    <a:lstStyle/>
                    <a:p>
                      <a:pPr marL="114300" marR="0" indent="-114300" algn="just">
                        <a:spcBef>
                          <a:spcPts val="0"/>
                        </a:spcBef>
                        <a:spcAft>
                          <a:spcPts val="0"/>
                        </a:spcAft>
                      </a:pPr>
                      <a:r>
                        <a:rPr lang="en-US" sz="1600">
                          <a:effectLst/>
                          <a:latin typeface="Times New Roman" pitchFamily="18" charset="0"/>
                          <a:cs typeface="Times New Roman" pitchFamily="18" charset="0"/>
                        </a:rPr>
                        <a:t>Lỏng, khí</a:t>
                      </a:r>
                      <a:endParaRPr lang="en-US" sz="1600">
                        <a:effectLst/>
                        <a:latin typeface="Times New Roman" pitchFamily="18" charset="0"/>
                        <a:ea typeface="Calibri"/>
                        <a:cs typeface="Times New Roman" pitchFamily="18" charset="0"/>
                      </a:endParaRPr>
                    </a:p>
                  </a:txBody>
                  <a:tcPr marL="68580" marR="68580" marT="0" marB="0"/>
                </a:tc>
                <a:tc>
                  <a:txBody>
                    <a:bodyPr/>
                    <a:lstStyle/>
                    <a:p>
                      <a:pPr marL="114300" marR="0" indent="-114300" algn="just">
                        <a:spcBef>
                          <a:spcPts val="0"/>
                        </a:spcBef>
                        <a:spcAft>
                          <a:spcPts val="0"/>
                        </a:spcAft>
                      </a:pPr>
                      <a:r>
                        <a:rPr lang="en-US" sz="1600">
                          <a:effectLst/>
                          <a:latin typeface="Times New Roman" pitchFamily="18" charset="0"/>
                          <a:cs typeface="Times New Roman" pitchFamily="18" charset="0"/>
                        </a:rPr>
                        <a:t>Các loại khác</a:t>
                      </a:r>
                      <a:endParaRPr lang="en-US" sz="1600">
                        <a:effectLst/>
                        <a:latin typeface="Times New Roman" pitchFamily="18" charset="0"/>
                        <a:ea typeface="Calibri"/>
                        <a:cs typeface="Times New Roman" pitchFamily="18" charset="0"/>
                      </a:endParaRPr>
                    </a:p>
                  </a:txBody>
                  <a:tcPr marL="68580" marR="68580" marT="0" marB="0"/>
                </a:tc>
              </a:tr>
              <a:tr h="2133600">
                <a:tc>
                  <a:txBody>
                    <a:bodyPr/>
                    <a:lstStyle/>
                    <a:p>
                      <a:pPr marL="114300" marR="0" indent="-114300" algn="just">
                        <a:spcBef>
                          <a:spcPts val="0"/>
                        </a:spcBef>
                        <a:spcAft>
                          <a:spcPts val="0"/>
                        </a:spcAft>
                      </a:pPr>
                      <a:r>
                        <a:rPr lang="en-US" sz="1600">
                          <a:effectLst/>
                          <a:latin typeface="Times New Roman" pitchFamily="18" charset="0"/>
                          <a:cs typeface="Times New Roman" pitchFamily="18" charset="0"/>
                        </a:rPr>
                        <a:t>Độ trong suốt, không nhỏ hơn cm</a:t>
                      </a:r>
                    </a:p>
                    <a:p>
                      <a:pPr marL="114300" marR="0" indent="-114300" algn="just">
                        <a:spcBef>
                          <a:spcPts val="0"/>
                        </a:spcBef>
                        <a:spcAft>
                          <a:spcPts val="0"/>
                        </a:spcAft>
                      </a:pPr>
                      <a:r>
                        <a:rPr lang="en-US" sz="1600">
                          <a:effectLst/>
                          <a:latin typeface="Times New Roman" pitchFamily="18" charset="0"/>
                          <a:cs typeface="Times New Roman" pitchFamily="18" charset="0"/>
                        </a:rPr>
                        <a:t> </a:t>
                      </a:r>
                    </a:p>
                    <a:p>
                      <a:pPr marL="114300" marR="0" indent="-114300" algn="just">
                        <a:spcBef>
                          <a:spcPts val="0"/>
                        </a:spcBef>
                        <a:spcAft>
                          <a:spcPts val="0"/>
                        </a:spcAft>
                      </a:pPr>
                      <a:r>
                        <a:rPr lang="en-US" sz="1600">
                          <a:effectLst/>
                          <a:latin typeface="Times New Roman" pitchFamily="18" charset="0"/>
                          <a:cs typeface="Times New Roman" pitchFamily="18" charset="0"/>
                        </a:rPr>
                        <a:t>Độ cứng toàn phần, không lớn hơn </a:t>
                      </a:r>
                      <a:r>
                        <a:rPr lang="en-US" sz="1600">
                          <a:effectLst/>
                          <a:latin typeface="Times New Roman" pitchFamily="18" charset="0"/>
                          <a:cs typeface="Times New Roman" pitchFamily="18" charset="0"/>
                          <a:sym typeface="Symbol"/>
                        </a:rPr>
                        <a:t></a:t>
                      </a:r>
                      <a:r>
                        <a:rPr lang="en-US" sz="1600">
                          <a:effectLst/>
                          <a:latin typeface="Times New Roman" pitchFamily="18" charset="0"/>
                          <a:cs typeface="Times New Roman" pitchFamily="18" charset="0"/>
                        </a:rPr>
                        <a:t>gdl/kg</a:t>
                      </a:r>
                    </a:p>
                    <a:p>
                      <a:pPr marL="114300" marR="0" indent="-114300" algn="just">
                        <a:spcBef>
                          <a:spcPts val="0"/>
                        </a:spcBef>
                        <a:spcAft>
                          <a:spcPts val="0"/>
                        </a:spcAft>
                      </a:pPr>
                      <a:r>
                        <a:rPr lang="en-US" sz="1600">
                          <a:effectLst/>
                          <a:latin typeface="Times New Roman" pitchFamily="18" charset="0"/>
                          <a:cs typeface="Times New Roman" pitchFamily="18" charset="0"/>
                        </a:rPr>
                        <a:t> </a:t>
                      </a:r>
                    </a:p>
                    <a:p>
                      <a:pPr marL="114300" marR="0" indent="-114300" algn="just">
                        <a:spcBef>
                          <a:spcPts val="0"/>
                        </a:spcBef>
                        <a:spcAft>
                          <a:spcPts val="0"/>
                        </a:spcAft>
                      </a:pPr>
                      <a:r>
                        <a:rPr lang="en-US" sz="1600">
                          <a:effectLst/>
                          <a:latin typeface="Times New Roman" pitchFamily="18" charset="0"/>
                          <a:cs typeface="Times New Roman" pitchFamily="18" charset="0"/>
                        </a:rPr>
                        <a:t>Hàm lượng oxy hòa tan không lớn hơn </a:t>
                      </a:r>
                      <a:r>
                        <a:rPr lang="en-US" sz="1600">
                          <a:effectLst/>
                          <a:latin typeface="Times New Roman" pitchFamily="18" charset="0"/>
                          <a:cs typeface="Times New Roman" pitchFamily="18" charset="0"/>
                          <a:sym typeface="Symbol"/>
                        </a:rPr>
                        <a:t></a:t>
                      </a:r>
                      <a:r>
                        <a:rPr lang="en-US" sz="1600">
                          <a:effectLst/>
                          <a:latin typeface="Times New Roman" pitchFamily="18" charset="0"/>
                          <a:cs typeface="Times New Roman" pitchFamily="18" charset="0"/>
                        </a:rPr>
                        <a:t>g/kg (đối với lò hơi có công suất từ 0,2 t/h trở lên</a:t>
                      </a:r>
                      <a:endParaRPr lang="en-US" sz="1600">
                        <a:effectLst/>
                        <a:latin typeface="Times New Roman" pitchFamily="18" charset="0"/>
                        <a:ea typeface="Calibri"/>
                        <a:cs typeface="Times New Roman" pitchFamily="18" charset="0"/>
                      </a:endParaRPr>
                    </a:p>
                  </a:txBody>
                  <a:tcPr marL="68580" marR="68580" marT="0" marB="0"/>
                </a:tc>
                <a:tc>
                  <a:txBody>
                    <a:bodyPr/>
                    <a:lstStyle/>
                    <a:p>
                      <a:pPr marL="114300" marR="0" indent="-114300" algn="ctr">
                        <a:spcBef>
                          <a:spcPts val="0"/>
                        </a:spcBef>
                        <a:spcAft>
                          <a:spcPts val="0"/>
                        </a:spcAft>
                      </a:pPr>
                      <a:r>
                        <a:rPr lang="en-US" sz="1600">
                          <a:effectLst/>
                          <a:latin typeface="Times New Roman" pitchFamily="18" charset="0"/>
                          <a:cs typeface="Times New Roman" pitchFamily="18" charset="0"/>
                        </a:rPr>
                        <a:t>40</a:t>
                      </a:r>
                    </a:p>
                    <a:p>
                      <a:pPr marL="114300" marR="0" indent="-114300" algn="ctr">
                        <a:spcBef>
                          <a:spcPts val="0"/>
                        </a:spcBef>
                        <a:spcAft>
                          <a:spcPts val="0"/>
                        </a:spcAft>
                      </a:pPr>
                      <a:r>
                        <a:rPr lang="en-US" sz="1600">
                          <a:effectLst/>
                          <a:latin typeface="Times New Roman" pitchFamily="18" charset="0"/>
                          <a:cs typeface="Times New Roman" pitchFamily="18" charset="0"/>
                        </a:rPr>
                        <a:t> </a:t>
                      </a:r>
                    </a:p>
                    <a:p>
                      <a:pPr marL="114300" marR="0" indent="-114300" algn="ctr">
                        <a:spcBef>
                          <a:spcPts val="0"/>
                        </a:spcBef>
                        <a:spcAft>
                          <a:spcPts val="0"/>
                        </a:spcAft>
                      </a:pPr>
                      <a:r>
                        <a:rPr lang="en-US" sz="1600">
                          <a:effectLst/>
                          <a:latin typeface="Times New Roman" pitchFamily="18" charset="0"/>
                          <a:cs typeface="Times New Roman" pitchFamily="18" charset="0"/>
                        </a:rPr>
                        <a:t>30</a:t>
                      </a:r>
                    </a:p>
                    <a:p>
                      <a:pPr marL="114300" marR="0" indent="-114300" algn="ctr">
                        <a:spcBef>
                          <a:spcPts val="0"/>
                        </a:spcBef>
                        <a:spcAft>
                          <a:spcPts val="0"/>
                        </a:spcAft>
                      </a:pPr>
                      <a:r>
                        <a:rPr lang="en-US" sz="1600">
                          <a:effectLst/>
                          <a:latin typeface="Times New Roman" pitchFamily="18" charset="0"/>
                          <a:cs typeface="Times New Roman" pitchFamily="18" charset="0"/>
                        </a:rPr>
                        <a:t> </a:t>
                      </a:r>
                    </a:p>
                    <a:p>
                      <a:pPr marL="114300" marR="0" indent="-114300" algn="ctr">
                        <a:spcBef>
                          <a:spcPts val="0"/>
                        </a:spcBef>
                        <a:spcAft>
                          <a:spcPts val="0"/>
                        </a:spcAft>
                      </a:pPr>
                      <a:r>
                        <a:rPr lang="en-US" sz="1600">
                          <a:effectLst/>
                          <a:latin typeface="Times New Roman" pitchFamily="18" charset="0"/>
                          <a:cs typeface="Times New Roman" pitchFamily="18" charset="0"/>
                        </a:rPr>
                        <a:t>50</a:t>
                      </a:r>
                      <a:endParaRPr lang="en-US" sz="1600">
                        <a:effectLst/>
                        <a:latin typeface="Times New Roman" pitchFamily="18" charset="0"/>
                        <a:ea typeface="Calibri"/>
                        <a:cs typeface="Times New Roman" pitchFamily="18" charset="0"/>
                      </a:endParaRPr>
                    </a:p>
                  </a:txBody>
                  <a:tcPr marL="68580" marR="68580" marT="0" marB="0"/>
                </a:tc>
                <a:tc>
                  <a:txBody>
                    <a:bodyPr/>
                    <a:lstStyle/>
                    <a:p>
                      <a:pPr marL="114300" marR="0" indent="-114300" algn="ctr">
                        <a:spcBef>
                          <a:spcPts val="0"/>
                        </a:spcBef>
                        <a:spcAft>
                          <a:spcPts val="0"/>
                        </a:spcAft>
                      </a:pPr>
                      <a:r>
                        <a:rPr lang="en-US" sz="1600">
                          <a:effectLst/>
                          <a:latin typeface="Times New Roman" pitchFamily="18" charset="0"/>
                          <a:cs typeface="Times New Roman" pitchFamily="18" charset="0"/>
                        </a:rPr>
                        <a:t>20</a:t>
                      </a:r>
                    </a:p>
                    <a:p>
                      <a:pPr marL="114300" marR="0" indent="-114300" algn="ctr">
                        <a:spcBef>
                          <a:spcPts val="0"/>
                        </a:spcBef>
                        <a:spcAft>
                          <a:spcPts val="0"/>
                        </a:spcAft>
                      </a:pPr>
                      <a:r>
                        <a:rPr lang="en-US" sz="1600">
                          <a:effectLst/>
                          <a:latin typeface="Times New Roman" pitchFamily="18" charset="0"/>
                          <a:cs typeface="Times New Roman" pitchFamily="18" charset="0"/>
                        </a:rPr>
                        <a:t> </a:t>
                      </a:r>
                    </a:p>
                    <a:p>
                      <a:pPr marL="114300" marR="0" indent="-114300" algn="ctr">
                        <a:spcBef>
                          <a:spcPts val="0"/>
                        </a:spcBef>
                        <a:spcAft>
                          <a:spcPts val="0"/>
                        </a:spcAft>
                      </a:pPr>
                      <a:r>
                        <a:rPr lang="en-US" sz="1600">
                          <a:effectLst/>
                          <a:latin typeface="Times New Roman" pitchFamily="18" charset="0"/>
                          <a:cs typeface="Times New Roman" pitchFamily="18" charset="0"/>
                        </a:rPr>
                        <a:t>100</a:t>
                      </a:r>
                    </a:p>
                    <a:p>
                      <a:pPr marL="114300" marR="0" indent="-114300" algn="ctr">
                        <a:spcBef>
                          <a:spcPts val="0"/>
                        </a:spcBef>
                        <a:spcAft>
                          <a:spcPts val="0"/>
                        </a:spcAft>
                      </a:pPr>
                      <a:r>
                        <a:rPr lang="en-US" sz="1600">
                          <a:effectLst/>
                          <a:latin typeface="Times New Roman" pitchFamily="18" charset="0"/>
                          <a:cs typeface="Times New Roman" pitchFamily="18" charset="0"/>
                        </a:rPr>
                        <a:t> </a:t>
                      </a:r>
                    </a:p>
                    <a:p>
                      <a:pPr marL="114300" marR="0" indent="-114300" algn="ctr">
                        <a:spcBef>
                          <a:spcPts val="0"/>
                        </a:spcBef>
                        <a:spcAft>
                          <a:spcPts val="0"/>
                        </a:spcAft>
                      </a:pPr>
                      <a:r>
                        <a:rPr lang="en-US" sz="1600">
                          <a:effectLst/>
                          <a:latin typeface="Times New Roman" pitchFamily="18" charset="0"/>
                          <a:cs typeface="Times New Roman" pitchFamily="18" charset="0"/>
                        </a:rPr>
                        <a:t>100</a:t>
                      </a:r>
                      <a:endParaRPr lang="en-US" sz="16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41512573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685800"/>
            <a:ext cx="6248400" cy="369332"/>
          </a:xfrm>
          <a:prstGeom prst="rect">
            <a:avLst/>
          </a:prstGeom>
          <a:noFill/>
        </p:spPr>
        <p:txBody>
          <a:bodyPr wrap="square" rtlCol="0">
            <a:spAutoFit/>
          </a:bodyPr>
          <a:lstStyle/>
          <a:p>
            <a:r>
              <a:rPr lang="en-US" smtClean="0">
                <a:latin typeface="Times New Roman" pitchFamily="18" charset="0"/>
                <a:cs typeface="Times New Roman" pitchFamily="18" charset="0"/>
              </a:rPr>
              <a:t>123</a:t>
            </a:r>
            <a:endParaRPr lang="en-US">
              <a:latin typeface="Times New Roman" pitchFamily="18" charset="0"/>
              <a:cs typeface="Times New Roman" pitchFamily="18" charset="0"/>
            </a:endParaRPr>
          </a:p>
        </p:txBody>
      </p:sp>
      <p:sp>
        <p:nvSpPr>
          <p:cNvPr id="5" name="TextBox 4"/>
          <p:cNvSpPr txBox="1"/>
          <p:nvPr/>
        </p:nvSpPr>
        <p:spPr>
          <a:xfrm>
            <a:off x="1447800" y="3886200"/>
            <a:ext cx="5029200" cy="369332"/>
          </a:xfrm>
          <a:prstGeom prst="rect">
            <a:avLst/>
          </a:prstGeom>
          <a:noFill/>
        </p:spPr>
        <p:txBody>
          <a:bodyPr wrap="square" rtlCol="0">
            <a:spAutoFit/>
          </a:bodyPr>
          <a:lstStyle/>
          <a:p>
            <a:r>
              <a:rPr lang="en-US" smtClean="0">
                <a:latin typeface="Times New Roman" pitchFamily="18" charset="0"/>
                <a:cs typeface="Times New Roman" pitchFamily="18" charset="0"/>
              </a:rPr>
              <a:t>123</a:t>
            </a:r>
            <a:endParaRPr lang="en-US">
              <a:latin typeface="Times New Roman" pitchFamily="18" charset="0"/>
              <a:cs typeface="Times New Roman"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21213538"/>
              </p:ext>
            </p:extLst>
          </p:nvPr>
        </p:nvGraphicFramePr>
        <p:xfrm>
          <a:off x="830171" y="533401"/>
          <a:ext cx="7323230" cy="5906254"/>
        </p:xfrm>
        <a:graphic>
          <a:graphicData uri="http://schemas.openxmlformats.org/drawingml/2006/table">
            <a:tbl>
              <a:tblPr firstRow="1" firstCol="1" bandRow="1">
                <a:tableStyleId>{5C22544A-7EE6-4342-B048-85BDC9FD1C3A}</a:tableStyleId>
              </a:tblPr>
              <a:tblGrid>
                <a:gridCol w="2265500"/>
                <a:gridCol w="783274"/>
                <a:gridCol w="180916"/>
                <a:gridCol w="1180534"/>
                <a:gridCol w="180916"/>
                <a:gridCol w="1366045"/>
                <a:gridCol w="1366045"/>
              </a:tblGrid>
              <a:tr h="279882">
                <a:tc row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Các chỉ tiêu</a:t>
                      </a:r>
                      <a:endParaRPr lang="en-US" sz="1800">
                        <a:effectLst/>
                        <a:latin typeface="Times New Roman" pitchFamily="18" charset="0"/>
                        <a:ea typeface="Calibri"/>
                        <a:cs typeface="Times New Roman" pitchFamily="18" charset="0"/>
                      </a:endParaRPr>
                    </a:p>
                  </a:txBody>
                  <a:tcPr marL="64353" marR="64353" marT="0" marB="0"/>
                </a:tc>
                <a:tc gridSpan="6">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Áp suất làm việc lò hơi kg/cm</a:t>
                      </a:r>
                      <a:r>
                        <a:rPr lang="en-US" sz="1800" baseline="30000">
                          <a:effectLst/>
                          <a:latin typeface="Times New Roman" pitchFamily="18" charset="0"/>
                          <a:cs typeface="Times New Roman" pitchFamily="18" charset="0"/>
                        </a:rPr>
                        <a:t>2</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9882">
                <a:tc v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Đến 9</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Đến 14</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Đến 24</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Đến 40</a:t>
                      </a:r>
                      <a:endParaRPr lang="en-US" sz="1800">
                        <a:effectLst/>
                        <a:latin typeface="Times New Roman" pitchFamily="18" charset="0"/>
                        <a:ea typeface="Calibri"/>
                        <a:cs typeface="Times New Roman" pitchFamily="18" charset="0"/>
                      </a:endParaRPr>
                    </a:p>
                  </a:txBody>
                  <a:tcPr marL="64353" marR="64353" marT="0" marB="0"/>
                </a:tc>
              </a:tr>
              <a:tr h="667624">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Độ trong suốt, không nhỏ hơn cm</a:t>
                      </a:r>
                      <a:endParaRPr lang="en-US" sz="1800">
                        <a:effectLst/>
                        <a:latin typeface="Times New Roman" pitchFamily="18" charset="0"/>
                        <a:ea typeface="Calibri"/>
                        <a:cs typeface="Times New Roman" pitchFamily="18" charset="0"/>
                      </a:endParaRPr>
                    </a:p>
                  </a:txBody>
                  <a:tcPr marL="64353" marR="64353" marT="0" marB="0"/>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40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40</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40</a:t>
                      </a:r>
                      <a:endParaRPr lang="en-US" sz="1800">
                        <a:effectLst/>
                        <a:latin typeface="Times New Roman" pitchFamily="18" charset="0"/>
                        <a:ea typeface="Calibri"/>
                        <a:cs typeface="Times New Roman" pitchFamily="18" charset="0"/>
                      </a:endParaRPr>
                    </a:p>
                  </a:txBody>
                  <a:tcPr marL="64353" marR="64353" marT="0" marB="0"/>
                </a:tc>
              </a:tr>
              <a:tr h="743655">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Độ cứng toàn phần, không lớn hơn </a:t>
                      </a:r>
                      <a:r>
                        <a:rPr lang="en-US" sz="1800">
                          <a:effectLst/>
                          <a:latin typeface="Times New Roman" pitchFamily="18" charset="0"/>
                          <a:cs typeface="Times New Roman" pitchFamily="18" charset="0"/>
                          <a:sym typeface="Symbol"/>
                        </a:rPr>
                        <a:t></a:t>
                      </a:r>
                      <a:r>
                        <a:rPr lang="en-US" sz="1800">
                          <a:effectLst/>
                          <a:latin typeface="Times New Roman" pitchFamily="18" charset="0"/>
                          <a:cs typeface="Times New Roman" pitchFamily="18" charset="0"/>
                        </a:rPr>
                        <a:t>gdl/kg</a:t>
                      </a:r>
                      <a:endParaRPr lang="en-US" sz="1800">
                        <a:effectLst/>
                        <a:latin typeface="Times New Roman" pitchFamily="18" charset="0"/>
                        <a:ea typeface="Calibri"/>
                        <a:cs typeface="Times New Roman" pitchFamily="18" charset="0"/>
                      </a:endParaRPr>
                    </a:p>
                  </a:txBody>
                  <a:tcPr marL="64353" marR="64353" marT="0" marB="0"/>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30(a)</a:t>
                      </a:r>
                    </a:p>
                    <a:p>
                      <a:pPr marL="114300" marR="0" indent="-114300" algn="just">
                        <a:spcBef>
                          <a:spcPts val="0"/>
                        </a:spcBef>
                        <a:spcAft>
                          <a:spcPts val="0"/>
                        </a:spcAft>
                      </a:pPr>
                      <a:r>
                        <a:rPr lang="en-US" sz="1800">
                          <a:effectLst/>
                          <a:latin typeface="Times New Roman" pitchFamily="18" charset="0"/>
                          <a:cs typeface="Times New Roman" pitchFamily="18" charset="0"/>
                        </a:rPr>
                        <a:t>40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50(a)</a:t>
                      </a:r>
                    </a:p>
                    <a:p>
                      <a:pPr marL="114300" marR="0" indent="-114300" algn="just">
                        <a:spcBef>
                          <a:spcPts val="0"/>
                        </a:spcBef>
                        <a:spcAft>
                          <a:spcPts val="0"/>
                        </a:spcAft>
                      </a:pPr>
                      <a:r>
                        <a:rPr lang="en-US" sz="1800">
                          <a:effectLst/>
                          <a:latin typeface="Times New Roman" pitchFamily="18" charset="0"/>
                          <a:cs typeface="Times New Roman" pitchFamily="18" charset="0"/>
                        </a:rPr>
                        <a:t>100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15(a)</a:t>
                      </a:r>
                    </a:p>
                    <a:p>
                      <a:pPr marL="114300" marR="0" indent="-114300" algn="just">
                        <a:spcBef>
                          <a:spcPts val="0"/>
                        </a:spcBef>
                        <a:spcAft>
                          <a:spcPts val="0"/>
                        </a:spcAft>
                      </a:pPr>
                      <a:r>
                        <a:rPr lang="en-US" sz="1800">
                          <a:effectLst/>
                          <a:latin typeface="Times New Roman" pitchFamily="18" charset="0"/>
                          <a:cs typeface="Times New Roman" pitchFamily="18" charset="0"/>
                        </a:rPr>
                        <a:t>20</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5(a)</a:t>
                      </a:r>
                    </a:p>
                    <a:p>
                      <a:pPr marL="114300" marR="0" indent="-114300" algn="just">
                        <a:spcBef>
                          <a:spcPts val="0"/>
                        </a:spcBef>
                        <a:spcAft>
                          <a:spcPts val="0"/>
                        </a:spcAft>
                      </a:pPr>
                      <a:r>
                        <a:rPr lang="en-US" sz="1800">
                          <a:effectLst/>
                          <a:latin typeface="Times New Roman" pitchFamily="18" charset="0"/>
                          <a:cs typeface="Times New Roman" pitchFamily="18" charset="0"/>
                        </a:rPr>
                        <a:t>20</a:t>
                      </a:r>
                      <a:endParaRPr lang="en-US" sz="1800">
                        <a:effectLst/>
                        <a:latin typeface="Times New Roman" pitchFamily="18" charset="0"/>
                        <a:ea typeface="Calibri"/>
                        <a:cs typeface="Times New Roman" pitchFamily="18" charset="0"/>
                      </a:endParaRPr>
                    </a:p>
                  </a:txBody>
                  <a:tcPr marL="64353" marR="64353" marT="0" marB="0"/>
                </a:tc>
              </a:tr>
              <a:tr h="743655">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Hàm lượng các hợp chất sắt </a:t>
                      </a:r>
                      <a:r>
                        <a:rPr lang="en-US" sz="1800">
                          <a:effectLst/>
                          <a:latin typeface="Times New Roman" pitchFamily="18" charset="0"/>
                          <a:cs typeface="Times New Roman" pitchFamily="18" charset="0"/>
                          <a:sym typeface="Symbol"/>
                        </a:rPr>
                        <a:t></a:t>
                      </a:r>
                      <a:r>
                        <a:rPr lang="en-US" sz="1800">
                          <a:effectLst/>
                          <a:latin typeface="Times New Roman" pitchFamily="18" charset="0"/>
                          <a:cs typeface="Times New Roman" pitchFamily="18" charset="0"/>
                        </a:rPr>
                        <a:t>g/kg</a:t>
                      </a:r>
                      <a:endParaRPr lang="en-US" sz="1800">
                        <a:effectLst/>
                        <a:latin typeface="Times New Roman" pitchFamily="18" charset="0"/>
                        <a:ea typeface="Calibri"/>
                        <a:cs typeface="Times New Roman" pitchFamily="18" charset="0"/>
                      </a:endParaRPr>
                    </a:p>
                  </a:txBody>
                  <a:tcPr marL="64353" marR="64353" marT="0" marB="0"/>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Không quy định</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300(a)</a:t>
                      </a:r>
                    </a:p>
                    <a:p>
                      <a:pPr marL="114300" marR="0" indent="-114300" algn="just">
                        <a:spcBef>
                          <a:spcPts val="0"/>
                        </a:spcBef>
                        <a:spcAft>
                          <a:spcPts val="0"/>
                        </a:spcAft>
                      </a:pPr>
                      <a:r>
                        <a:rPr lang="en-US" sz="1800">
                          <a:effectLst/>
                          <a:latin typeface="Times New Roman" pitchFamily="18" charset="0"/>
                          <a:cs typeface="Times New Roman" pitchFamily="18" charset="0"/>
                        </a:rPr>
                        <a:t>Không quy định</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100(a)</a:t>
                      </a:r>
                    </a:p>
                    <a:p>
                      <a:pPr marL="114300" marR="0" indent="-114300" algn="just">
                        <a:spcBef>
                          <a:spcPts val="0"/>
                        </a:spcBef>
                        <a:spcAft>
                          <a:spcPts val="0"/>
                        </a:spcAft>
                      </a:pPr>
                      <a:r>
                        <a:rPr lang="en-US" sz="1800">
                          <a:effectLst/>
                          <a:latin typeface="Times New Roman" pitchFamily="18" charset="0"/>
                          <a:cs typeface="Times New Roman" pitchFamily="18" charset="0"/>
                        </a:rPr>
                        <a:t>200</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50(a)</a:t>
                      </a:r>
                    </a:p>
                    <a:p>
                      <a:pPr marL="114300" marR="0" indent="-114300" algn="just">
                        <a:spcBef>
                          <a:spcPts val="0"/>
                        </a:spcBef>
                        <a:spcAft>
                          <a:spcPts val="0"/>
                        </a:spcAft>
                      </a:pPr>
                      <a:r>
                        <a:rPr lang="en-US" sz="1800">
                          <a:effectLst/>
                          <a:latin typeface="Times New Roman" pitchFamily="18" charset="0"/>
                          <a:cs typeface="Times New Roman" pitchFamily="18" charset="0"/>
                        </a:rPr>
                        <a:t>100</a:t>
                      </a:r>
                      <a:endParaRPr lang="en-US" sz="1800">
                        <a:effectLst/>
                        <a:latin typeface="Times New Roman" pitchFamily="18" charset="0"/>
                        <a:ea typeface="Calibri"/>
                        <a:cs typeface="Times New Roman" pitchFamily="18" charset="0"/>
                      </a:endParaRPr>
                    </a:p>
                  </a:txBody>
                  <a:tcPr marL="64353" marR="64353" marT="0" marB="0"/>
                </a:tc>
              </a:tr>
              <a:tr h="743655">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Hàm lượng các hợp chất đồng </a:t>
                      </a:r>
                      <a:r>
                        <a:rPr lang="en-US" sz="1800">
                          <a:effectLst/>
                          <a:latin typeface="Times New Roman" pitchFamily="18" charset="0"/>
                          <a:cs typeface="Times New Roman" pitchFamily="18" charset="0"/>
                          <a:sym typeface="Symbol"/>
                        </a:rPr>
                        <a:t></a:t>
                      </a:r>
                      <a:r>
                        <a:rPr lang="en-US" sz="1800">
                          <a:effectLst/>
                          <a:latin typeface="Times New Roman" pitchFamily="18" charset="0"/>
                          <a:cs typeface="Times New Roman" pitchFamily="18" charset="0"/>
                        </a:rPr>
                        <a:t>g/kg</a:t>
                      </a:r>
                      <a:endParaRPr lang="en-US" sz="1800">
                        <a:effectLst/>
                        <a:latin typeface="Times New Roman" pitchFamily="18" charset="0"/>
                        <a:ea typeface="Calibri"/>
                        <a:cs typeface="Times New Roman" pitchFamily="18" charset="0"/>
                      </a:endParaRPr>
                    </a:p>
                  </a:txBody>
                  <a:tcPr marL="64353" marR="64353" marT="0" marB="0"/>
                </a:tc>
                <a:tc gridSpan="5">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Không quy định</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300(a)</a:t>
                      </a:r>
                    </a:p>
                    <a:p>
                      <a:pPr marL="114300" marR="0" indent="-114300" algn="just">
                        <a:spcBef>
                          <a:spcPts val="0"/>
                        </a:spcBef>
                        <a:spcAft>
                          <a:spcPts val="0"/>
                        </a:spcAft>
                      </a:pPr>
                      <a:r>
                        <a:rPr lang="en-US" sz="1800">
                          <a:effectLst/>
                          <a:latin typeface="Times New Roman" pitchFamily="18" charset="0"/>
                          <a:cs typeface="Times New Roman" pitchFamily="18" charset="0"/>
                        </a:rPr>
                        <a:t>Không quy định</a:t>
                      </a:r>
                      <a:endParaRPr lang="en-US" sz="1800">
                        <a:effectLst/>
                        <a:latin typeface="Times New Roman" pitchFamily="18" charset="0"/>
                        <a:ea typeface="Calibri"/>
                        <a:cs typeface="Times New Roman" pitchFamily="18" charset="0"/>
                      </a:endParaRPr>
                    </a:p>
                  </a:txBody>
                  <a:tcPr marL="64353" marR="64353" marT="0" marB="0"/>
                </a:tc>
              </a:tr>
              <a:tr h="1112706">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Hàm lượng  oxy hòa tan ( đối với lò hơi có công suất từ 02T/h trở lên)</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50(a)</a:t>
                      </a:r>
                    </a:p>
                    <a:p>
                      <a:pPr marL="114300" marR="0" indent="-114300" algn="just">
                        <a:spcBef>
                          <a:spcPts val="0"/>
                        </a:spcBef>
                        <a:spcAft>
                          <a:spcPts val="0"/>
                        </a:spcAft>
                      </a:pPr>
                      <a:r>
                        <a:rPr lang="en-US" sz="1800">
                          <a:effectLst/>
                          <a:latin typeface="Times New Roman" pitchFamily="18" charset="0"/>
                          <a:cs typeface="Times New Roman" pitchFamily="18" charset="0"/>
                        </a:rPr>
                        <a:t>100</a:t>
                      </a:r>
                      <a:endParaRPr lang="en-US" sz="1800">
                        <a:effectLst/>
                        <a:latin typeface="Times New Roman" pitchFamily="18" charset="0"/>
                        <a:ea typeface="Calibri"/>
                        <a:cs typeface="Times New Roman" pitchFamily="18" charset="0"/>
                      </a:endParaRPr>
                    </a:p>
                  </a:txBody>
                  <a:tcPr marL="64353" marR="64353" marT="0" marB="0"/>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30(a)</a:t>
                      </a:r>
                    </a:p>
                    <a:p>
                      <a:pPr marL="114300" marR="0" indent="-114300" algn="just">
                        <a:spcBef>
                          <a:spcPts val="0"/>
                        </a:spcBef>
                        <a:spcAft>
                          <a:spcPts val="0"/>
                        </a:spcAft>
                      </a:pPr>
                      <a:r>
                        <a:rPr lang="en-US" sz="1800">
                          <a:effectLst/>
                          <a:latin typeface="Times New Roman" pitchFamily="18" charset="0"/>
                          <a:cs typeface="Times New Roman" pitchFamily="18" charset="0"/>
                        </a:rPr>
                        <a:t>50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20(a)</a:t>
                      </a:r>
                    </a:p>
                    <a:p>
                      <a:pPr marL="114300" marR="0" indent="-114300" algn="just">
                        <a:spcBef>
                          <a:spcPts val="0"/>
                        </a:spcBef>
                        <a:spcAft>
                          <a:spcPts val="0"/>
                        </a:spcAft>
                      </a:pPr>
                      <a:r>
                        <a:rPr lang="en-US" sz="1800">
                          <a:effectLst/>
                          <a:latin typeface="Times New Roman" pitchFamily="18" charset="0"/>
                          <a:cs typeface="Times New Roman" pitchFamily="18" charset="0"/>
                        </a:rPr>
                        <a:t>50</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20(a)</a:t>
                      </a:r>
                    </a:p>
                    <a:p>
                      <a:pPr marL="114300" marR="0" indent="-114300" algn="just">
                        <a:spcBef>
                          <a:spcPts val="0"/>
                        </a:spcBef>
                        <a:spcAft>
                          <a:spcPts val="0"/>
                        </a:spcAft>
                      </a:pPr>
                      <a:r>
                        <a:rPr lang="en-US" sz="1800">
                          <a:effectLst/>
                          <a:latin typeface="Times New Roman" pitchFamily="18" charset="0"/>
                          <a:cs typeface="Times New Roman" pitchFamily="18" charset="0"/>
                        </a:rPr>
                        <a:t>30</a:t>
                      </a:r>
                      <a:endParaRPr lang="en-US" sz="1800">
                        <a:effectLst/>
                        <a:latin typeface="Times New Roman" pitchFamily="18" charset="0"/>
                        <a:ea typeface="Calibri"/>
                        <a:cs typeface="Times New Roman" pitchFamily="18" charset="0"/>
                      </a:endParaRPr>
                    </a:p>
                  </a:txBody>
                  <a:tcPr marL="64353" marR="64353" marT="0" marB="0"/>
                </a:tc>
              </a:tr>
              <a:tr h="247885">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Trị số pH ở 25</a:t>
                      </a:r>
                      <a:r>
                        <a:rPr lang="en-US" sz="1800" baseline="30000">
                          <a:effectLst/>
                          <a:latin typeface="Times New Roman" pitchFamily="18" charset="0"/>
                          <a:cs typeface="Times New Roman" pitchFamily="18" charset="0"/>
                        </a:rPr>
                        <a:t>0</a:t>
                      </a:r>
                      <a:r>
                        <a:rPr lang="en-US" sz="1800">
                          <a:effectLst/>
                          <a:latin typeface="Times New Roman" pitchFamily="18" charset="0"/>
                          <a:cs typeface="Times New Roman" pitchFamily="18" charset="0"/>
                        </a:rPr>
                        <a:t>C</a:t>
                      </a:r>
                      <a:endParaRPr lang="en-US" sz="1800">
                        <a:effectLst/>
                        <a:latin typeface="Times New Roman" pitchFamily="18" charset="0"/>
                        <a:ea typeface="Calibri"/>
                        <a:cs typeface="Times New Roman" pitchFamily="18" charset="0"/>
                      </a:endParaRPr>
                    </a:p>
                  </a:txBody>
                  <a:tcPr marL="64353" marR="64353" marT="0" marB="0"/>
                </a:tc>
                <a:tc gridSpan="6">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8,5-10,5</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43655">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Hàm lượng các sản phầm có nguồn gốc dầu lửa mg/kg</a:t>
                      </a:r>
                      <a:endParaRPr lang="en-US" sz="1800">
                        <a:effectLst/>
                        <a:latin typeface="Times New Roman" pitchFamily="18" charset="0"/>
                        <a:ea typeface="Calibri"/>
                        <a:cs typeface="Times New Roman" pitchFamily="18" charset="0"/>
                      </a:endParaRPr>
                    </a:p>
                  </a:txBody>
                  <a:tcPr marL="64353" marR="64353" marT="0" marB="0"/>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5</a:t>
                      </a:r>
                      <a:endParaRPr lang="en-US" sz="1800">
                        <a:effectLst/>
                        <a:latin typeface="Times New Roman" pitchFamily="18" charset="0"/>
                        <a:ea typeface="Calibri"/>
                        <a:cs typeface="Times New Roman" pitchFamily="18" charset="0"/>
                      </a:endParaRPr>
                    </a:p>
                  </a:txBody>
                  <a:tcPr marL="64353" marR="64353" marT="0" marB="0"/>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gridSpan="2">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3</a:t>
                      </a:r>
                      <a:endParaRPr lang="en-US" sz="1800">
                        <a:effectLst/>
                        <a:latin typeface="Times New Roman" pitchFamily="18" charset="0"/>
                        <a:ea typeface="Calibri"/>
                        <a:cs typeface="Times New Roman" pitchFamily="18" charset="0"/>
                      </a:endParaRPr>
                    </a:p>
                  </a:txBody>
                  <a:tcPr marL="64353" marR="64353" marT="0" marB="0"/>
                </a:tc>
                <a:tc hMerge="1">
                  <a:txBody>
                    <a:bodyPr/>
                    <a:lstStyle/>
                    <a:p>
                      <a:endParaRPr lang="en-US"/>
                    </a:p>
                  </a:txBody>
                  <a:tcPr/>
                </a:tc>
                <a:tc>
                  <a:txBody>
                    <a:bodyPr/>
                    <a:lstStyle/>
                    <a:p>
                      <a:pPr marL="114300" marR="0" indent="-114300" algn="just">
                        <a:spcBef>
                          <a:spcPts val="0"/>
                        </a:spcBef>
                        <a:spcAft>
                          <a:spcPts val="0"/>
                        </a:spcAft>
                      </a:pPr>
                      <a:r>
                        <a:rPr lang="en-US" sz="1800">
                          <a:effectLst/>
                          <a:latin typeface="Times New Roman" pitchFamily="18" charset="0"/>
                          <a:cs typeface="Times New Roman" pitchFamily="18" charset="0"/>
                        </a:rPr>
                        <a:t>0.5</a:t>
                      </a:r>
                      <a:endParaRPr lang="en-US" sz="1800">
                        <a:effectLst/>
                        <a:latin typeface="Times New Roman" pitchFamily="18" charset="0"/>
                        <a:ea typeface="Calibri"/>
                        <a:cs typeface="Times New Roman" pitchFamily="18" charset="0"/>
                      </a:endParaRPr>
                    </a:p>
                  </a:txBody>
                  <a:tcPr marL="64353" marR="64353" marT="0" marB="0"/>
                </a:tc>
              </a:tr>
            </a:tbl>
          </a:graphicData>
        </a:graphic>
      </p:graphicFrame>
    </p:spTree>
    <p:extLst>
      <p:ext uri="{BB962C8B-B14F-4D97-AF65-F5344CB8AC3E}">
        <p14:creationId xmlns:p14="http://schemas.microsoft.com/office/powerpoint/2010/main" val="2817928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33055" y="107191"/>
            <a:ext cx="6248400" cy="613245"/>
          </a:xfrm>
          <a:prstGeom prst="rect">
            <a:avLst/>
          </a:prstGeom>
          <a:noFill/>
        </p:spPr>
        <p:txBody>
          <a:bodyPr wrap="square" rtlCol="0">
            <a:spAutoFit/>
          </a:bodyPr>
          <a:lstStyle/>
          <a:p>
            <a:pPr marL="114300" marR="0" indent="-114300" algn="ctr">
              <a:lnSpc>
                <a:spcPct val="115000"/>
              </a:lnSpc>
              <a:spcBef>
                <a:spcPts val="0"/>
              </a:spcBef>
              <a:spcAft>
                <a:spcPts val="1000"/>
              </a:spcAft>
            </a:pPr>
            <a:r>
              <a:rPr lang="en-US" sz="3200" b="1">
                <a:latin typeface="Times New Roman" pitchFamily="18" charset="0"/>
                <a:ea typeface="Calibri"/>
                <a:cs typeface="Times New Roman" pitchFamily="18" charset="0"/>
              </a:rPr>
              <a:t>2 )  Các chỉ tiêu </a:t>
            </a:r>
            <a:endParaRPr lang="en-US" sz="3200" b="1">
              <a:effectLst/>
              <a:latin typeface="Times New Roman" pitchFamily="18" charset="0"/>
              <a:cs typeface="Times New Roman" pitchFamily="18" charset="0"/>
            </a:endParaRPr>
          </a:p>
        </p:txBody>
      </p:sp>
      <p:sp>
        <p:nvSpPr>
          <p:cNvPr id="5" name="TextBox 4"/>
          <p:cNvSpPr txBox="1"/>
          <p:nvPr/>
        </p:nvSpPr>
        <p:spPr>
          <a:xfrm>
            <a:off x="394855" y="838200"/>
            <a:ext cx="7924800" cy="4832092"/>
          </a:xfrm>
          <a:prstGeom prst="rect">
            <a:avLst/>
          </a:prstGeom>
          <a:noFill/>
        </p:spPr>
        <p:txBody>
          <a:bodyPr wrap="square" rtlCol="0">
            <a:spAutoFit/>
          </a:bodyPr>
          <a:lstStyle/>
          <a:p>
            <a:pPr lvl="0"/>
            <a:r>
              <a:rPr lang="en-US" sz="2800" smtClean="0">
                <a:latin typeface="Times New Roman" pitchFamily="18" charset="0"/>
                <a:cs typeface="Times New Roman" pitchFamily="18" charset="0"/>
              </a:rPr>
              <a:t>-Độ </a:t>
            </a:r>
            <a:r>
              <a:rPr lang="en-US" sz="2800">
                <a:latin typeface="Times New Roman" pitchFamily="18" charset="0"/>
                <a:cs typeface="Times New Roman" pitchFamily="18" charset="0"/>
              </a:rPr>
              <a:t>pH: là tổng nồng độ các ion hydro (H</a:t>
            </a:r>
            <a:r>
              <a:rPr lang="en-US" sz="2800" baseline="30000">
                <a:latin typeface="Times New Roman" pitchFamily="18" charset="0"/>
                <a:cs typeface="Times New Roman" pitchFamily="18" charset="0"/>
              </a:rPr>
              <a:t>+</a:t>
            </a:r>
            <a:r>
              <a:rPr lang="en-US" sz="2800">
                <a:latin typeface="Times New Roman" pitchFamily="18" charset="0"/>
                <a:cs typeface="Times New Roman" pitchFamily="18" charset="0"/>
              </a:rPr>
              <a:t>) có trong nước.</a:t>
            </a:r>
          </a:p>
          <a:p>
            <a:pPr lvl="0"/>
            <a:r>
              <a:rPr lang="en-US" sz="2800">
                <a:latin typeface="Times New Roman" pitchFamily="18" charset="0"/>
                <a:cs typeface="Times New Roman" pitchFamily="18" charset="0"/>
              </a:rPr>
              <a:t>pH  &lt; 5.5 là nước có tính axit mạnh</a:t>
            </a:r>
          </a:p>
          <a:p>
            <a:pPr lvl="0"/>
            <a:r>
              <a:rPr lang="en-US" sz="2800">
                <a:latin typeface="Times New Roman" pitchFamily="18" charset="0"/>
                <a:cs typeface="Times New Roman" pitchFamily="18" charset="0"/>
              </a:rPr>
              <a:t>5.5  &lt; pH  &lt; 6.5 là nước có tính axit yếu</a:t>
            </a:r>
          </a:p>
          <a:p>
            <a:pPr lvl="0"/>
            <a:r>
              <a:rPr lang="en-US" sz="2800">
                <a:latin typeface="Times New Roman" pitchFamily="18" charset="0"/>
                <a:cs typeface="Times New Roman" pitchFamily="18" charset="0"/>
              </a:rPr>
              <a:t>6.5  &lt; pH  &lt; 7.5 là nước có trung tính</a:t>
            </a:r>
          </a:p>
          <a:p>
            <a:pPr lvl="0"/>
            <a:r>
              <a:rPr lang="en-US" sz="2800">
                <a:latin typeface="Times New Roman" pitchFamily="18" charset="0"/>
                <a:cs typeface="Times New Roman" pitchFamily="18" charset="0"/>
              </a:rPr>
              <a:t>7.5  &lt; pH  &lt; 8.5 là nước có tính kiềm yếu</a:t>
            </a:r>
          </a:p>
          <a:p>
            <a:pPr lvl="0"/>
            <a:r>
              <a:rPr lang="en-US" sz="2800">
                <a:latin typeface="Times New Roman" pitchFamily="18" charset="0"/>
                <a:cs typeface="Times New Roman" pitchFamily="18" charset="0"/>
              </a:rPr>
              <a:t>pH  &lt; 8.5 là nước có tính kiềm mạnh</a:t>
            </a:r>
          </a:p>
          <a:p>
            <a:pPr lvl="0" algn="just"/>
            <a:r>
              <a:rPr lang="en-US" sz="2800" smtClean="0">
                <a:latin typeface="Times New Roman" pitchFamily="18" charset="0"/>
                <a:cs typeface="Times New Roman" pitchFamily="18" charset="0"/>
              </a:rPr>
              <a:t>-Độ </a:t>
            </a:r>
            <a:r>
              <a:rPr lang="en-US" sz="2800">
                <a:latin typeface="Times New Roman" pitchFamily="18" charset="0"/>
                <a:cs typeface="Times New Roman" pitchFamily="18" charset="0"/>
              </a:rPr>
              <a:t>cứng của nước ; là tồng nồng độ ion canxi ( Ca</a:t>
            </a:r>
            <a:r>
              <a:rPr lang="en-US" sz="2800" baseline="30000">
                <a:latin typeface="Times New Roman" pitchFamily="18" charset="0"/>
                <a:cs typeface="Times New Roman" pitchFamily="18" charset="0"/>
              </a:rPr>
              <a:t>2+</a:t>
            </a:r>
            <a:r>
              <a:rPr lang="en-US" sz="2800">
                <a:latin typeface="Times New Roman" pitchFamily="18" charset="0"/>
                <a:cs typeface="Times New Roman" pitchFamily="18" charset="0"/>
              </a:rPr>
              <a:t>), magiê  (Mg</a:t>
            </a:r>
            <a:r>
              <a:rPr lang="en-US" sz="2800" baseline="30000">
                <a:latin typeface="Times New Roman" pitchFamily="18" charset="0"/>
                <a:cs typeface="Times New Roman" pitchFamily="18" charset="0"/>
              </a:rPr>
              <a:t>2+</a:t>
            </a:r>
            <a:r>
              <a:rPr lang="en-US" sz="2800">
                <a:latin typeface="Times New Roman" pitchFamily="18" charset="0"/>
                <a:cs typeface="Times New Roman" pitchFamily="18" charset="0"/>
              </a:rPr>
              <a:t>) có trong nước. Đơn vị đo độ cứng: mgđl/kg, </a:t>
            </a:r>
            <a:r>
              <a:rPr lang="en-US" sz="2800">
                <a:latin typeface="Times New Roman" pitchFamily="18" charset="0"/>
                <a:cs typeface="Times New Roman" pitchFamily="18" charset="0"/>
                <a:sym typeface="Symbol"/>
              </a:rPr>
              <a:t></a:t>
            </a:r>
            <a:r>
              <a:rPr lang="en-US" sz="2800">
                <a:latin typeface="Times New Roman" pitchFamily="18" charset="0"/>
                <a:cs typeface="Times New Roman" pitchFamily="18" charset="0"/>
              </a:rPr>
              <a:t>gdl/kg, ppm( parts pet million:1ppm=1 mg/l)</a:t>
            </a:r>
          </a:p>
        </p:txBody>
      </p:sp>
    </p:spTree>
    <p:extLst>
      <p:ext uri="{BB962C8B-B14F-4D97-AF65-F5344CB8AC3E}">
        <p14:creationId xmlns:p14="http://schemas.microsoft.com/office/powerpoint/2010/main" val="764769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52400"/>
            <a:ext cx="8610600" cy="7192738"/>
          </a:xfrm>
          <a:prstGeom prst="rect">
            <a:avLst/>
          </a:prstGeom>
          <a:noFill/>
        </p:spPr>
        <p:txBody>
          <a:bodyPr wrap="square" rtlCol="0">
            <a:spAutoFit/>
          </a:bodyPr>
          <a:lstStyle/>
          <a:p>
            <a:pPr marL="342900" marR="0" lvl="0" indent="-342900">
              <a:lnSpc>
                <a:spcPct val="115000"/>
              </a:lnSpc>
              <a:spcBef>
                <a:spcPts val="0"/>
              </a:spcBef>
              <a:spcAft>
                <a:spcPts val="1000"/>
              </a:spcAft>
              <a:buFont typeface="+mj-lt"/>
              <a:buAutoNum type="romanUcParenR"/>
            </a:pPr>
            <a:r>
              <a:rPr lang="en-US" sz="2400" b="1">
                <a:latin typeface="Times New Roman" pitchFamily="18" charset="0"/>
                <a:ea typeface="Calibri"/>
                <a:cs typeface="Times New Roman" pitchFamily="18" charset="0"/>
              </a:rPr>
              <a:t>Tác hại sự đóng cáu cặn bên trong lò </a:t>
            </a:r>
            <a:r>
              <a:rPr lang="en-US" sz="2400" b="1" smtClean="0">
                <a:latin typeface="Times New Roman" pitchFamily="18" charset="0"/>
                <a:ea typeface="Calibri"/>
                <a:cs typeface="Times New Roman" pitchFamily="18" charset="0"/>
              </a:rPr>
              <a:t>hơi</a:t>
            </a:r>
            <a:endParaRPr lang="en-US" sz="2400" b="1">
              <a:latin typeface="Times New Roman" pitchFamily="18" charset="0"/>
              <a:cs typeface="Times New Roman" pitchFamily="18" charset="0"/>
            </a:endParaRPr>
          </a:p>
          <a:p>
            <a:pPr marL="342900" lvl="0" indent="-342900" algn="just">
              <a:lnSpc>
                <a:spcPct val="115000"/>
              </a:lnSpc>
              <a:spcAft>
                <a:spcPts val="1000"/>
              </a:spcAft>
              <a:buFont typeface="Calibri"/>
              <a:buChar char="-"/>
            </a:pPr>
            <a:r>
              <a:rPr lang="en-US" sz="2400">
                <a:solidFill>
                  <a:prstClr val="black"/>
                </a:solidFill>
                <a:latin typeface="Times New Roman" pitchFamily="18" charset="0"/>
                <a:ea typeface="Calibri"/>
                <a:cs typeface="Times New Roman" pitchFamily="18" charset="0"/>
              </a:rPr>
              <a:t>Cáu cặn bám bên trong lò hơi làm giảm hệ số truyền nhiệt </a:t>
            </a:r>
            <a:r>
              <a:rPr lang="en-US" sz="2400">
                <a:solidFill>
                  <a:prstClr val="black"/>
                </a:solidFill>
                <a:latin typeface="Times New Roman" pitchFamily="18" charset="0"/>
                <a:ea typeface="Calibri"/>
                <a:cs typeface="Times New Roman" pitchFamily="18" charset="0"/>
                <a:sym typeface="Wingdings"/>
              </a:rPr>
              <a:t></a:t>
            </a:r>
            <a:r>
              <a:rPr lang="en-US" sz="2400">
                <a:solidFill>
                  <a:prstClr val="black"/>
                </a:solidFill>
                <a:latin typeface="Times New Roman" pitchFamily="18" charset="0"/>
                <a:ea typeface="Calibri"/>
                <a:cs typeface="Times New Roman" pitchFamily="18" charset="0"/>
              </a:rPr>
              <a:t> nhiệt độ khói thải tăng </a:t>
            </a:r>
            <a:r>
              <a:rPr lang="en-US" sz="2400">
                <a:solidFill>
                  <a:prstClr val="black"/>
                </a:solidFill>
                <a:latin typeface="Times New Roman" pitchFamily="18" charset="0"/>
                <a:ea typeface="Calibri"/>
                <a:cs typeface="Times New Roman" pitchFamily="18" charset="0"/>
                <a:sym typeface="Wingdings"/>
              </a:rPr>
              <a:t></a:t>
            </a:r>
            <a:r>
              <a:rPr lang="en-US" sz="2400">
                <a:solidFill>
                  <a:prstClr val="black"/>
                </a:solidFill>
                <a:latin typeface="Times New Roman" pitchFamily="18" charset="0"/>
                <a:ea typeface="Calibri"/>
                <a:cs typeface="Times New Roman" pitchFamily="18" charset="0"/>
              </a:rPr>
              <a:t>  giảm hiệu suất </a:t>
            </a:r>
            <a:r>
              <a:rPr lang="en-US" sz="2400">
                <a:solidFill>
                  <a:prstClr val="black"/>
                </a:solidFill>
                <a:latin typeface="Times New Roman" pitchFamily="18" charset="0"/>
                <a:ea typeface="Calibri"/>
                <a:cs typeface="Times New Roman" pitchFamily="18" charset="0"/>
                <a:sym typeface="Wingdings"/>
              </a:rPr>
              <a:t></a:t>
            </a:r>
            <a:r>
              <a:rPr lang="en-US" sz="2400">
                <a:solidFill>
                  <a:prstClr val="black"/>
                </a:solidFill>
                <a:latin typeface="Times New Roman" pitchFamily="18" charset="0"/>
                <a:ea typeface="Calibri"/>
                <a:cs typeface="Times New Roman" pitchFamily="18" charset="0"/>
              </a:rPr>
              <a:t> tiêu hao nhiên liệu lớn hơn, công suất lò hơi giảm</a:t>
            </a:r>
            <a:r>
              <a:rPr lang="en-US" sz="2400" smtClean="0">
                <a:solidFill>
                  <a:prstClr val="black"/>
                </a:solidFill>
                <a:latin typeface="Times New Roman" pitchFamily="18" charset="0"/>
                <a:ea typeface="Calibri"/>
                <a:cs typeface="Times New Roman" pitchFamily="18" charset="0"/>
              </a:rPr>
              <a:t>.</a:t>
            </a:r>
          </a:p>
          <a:p>
            <a:pPr lvl="0" algn="just">
              <a:lnSpc>
                <a:spcPct val="115000"/>
              </a:lnSpc>
              <a:spcAft>
                <a:spcPts val="1000"/>
              </a:spcAft>
            </a:pPr>
            <a:r>
              <a:rPr lang="en-US" sz="2400" b="1" smtClean="0">
                <a:solidFill>
                  <a:prstClr val="black"/>
                </a:solidFill>
                <a:latin typeface="Times New Roman" pitchFamily="18" charset="0"/>
                <a:ea typeface="Calibri"/>
                <a:cs typeface="Times New Roman" pitchFamily="18" charset="0"/>
              </a:rPr>
              <a:t>II) Nguyên </a:t>
            </a:r>
            <a:r>
              <a:rPr lang="en-US" sz="2400" b="1">
                <a:solidFill>
                  <a:prstClr val="black"/>
                </a:solidFill>
                <a:latin typeface="Times New Roman" pitchFamily="18" charset="0"/>
                <a:ea typeface="Calibri"/>
                <a:cs typeface="Times New Roman" pitchFamily="18" charset="0"/>
              </a:rPr>
              <a:t>nhân đóng cáu cặn bên trong lò hơi và biện pháp ngăn ngừa </a:t>
            </a:r>
            <a:endParaRPr lang="en-US" sz="2400" b="1">
              <a:solidFill>
                <a:prstClr val="black"/>
              </a:solidFill>
              <a:latin typeface="Times New Roman" pitchFamily="18" charset="0"/>
              <a:cs typeface="Times New Roman" pitchFamily="18" charset="0"/>
            </a:endParaRPr>
          </a:p>
          <a:p>
            <a:pPr marL="342900" lvl="0" indent="-342900" algn="just">
              <a:lnSpc>
                <a:spcPct val="115000"/>
              </a:lnSpc>
              <a:spcAft>
                <a:spcPts val="1000"/>
              </a:spcAft>
              <a:buFont typeface="+mj-lt"/>
              <a:buAutoNum type="arabicParenR"/>
            </a:pPr>
            <a:r>
              <a:rPr lang="en-US" sz="2400" b="1">
                <a:solidFill>
                  <a:prstClr val="black"/>
                </a:solidFill>
                <a:latin typeface="Times New Roman" pitchFamily="18" charset="0"/>
                <a:ea typeface="Calibri"/>
                <a:cs typeface="Times New Roman" pitchFamily="18" charset="0"/>
              </a:rPr>
              <a:t>Sự bám cáu cặn bên trong lò hơi</a:t>
            </a:r>
          </a:p>
          <a:p>
            <a:pPr marL="342900" lvl="0" indent="-342900" algn="just">
              <a:lnSpc>
                <a:spcPct val="115000"/>
              </a:lnSpc>
              <a:spcAft>
                <a:spcPts val="1000"/>
              </a:spcAft>
              <a:buFont typeface="+mj-lt"/>
              <a:buAutoNum type="arabicParenR"/>
            </a:pPr>
            <a:r>
              <a:rPr lang="en-US" sz="2400" b="1">
                <a:solidFill>
                  <a:prstClr val="black"/>
                </a:solidFill>
                <a:latin typeface="Times New Roman" pitchFamily="18" charset="0"/>
                <a:cs typeface="Times New Roman" pitchFamily="18" charset="0"/>
              </a:rPr>
              <a:t>Điều kiện sinh thành cáu và quá trình sinh thành cáu</a:t>
            </a:r>
          </a:p>
          <a:p>
            <a:pPr marL="342900" lvl="0" indent="-342900" algn="just">
              <a:lnSpc>
                <a:spcPct val="115000"/>
              </a:lnSpc>
              <a:spcAft>
                <a:spcPts val="1000"/>
              </a:spcAft>
              <a:buFont typeface="+mj-lt"/>
              <a:buAutoNum type="alphaLcParenR"/>
            </a:pPr>
            <a:r>
              <a:rPr lang="en-US" sz="2400">
                <a:solidFill>
                  <a:prstClr val="black"/>
                </a:solidFill>
                <a:latin typeface="Times New Roman" pitchFamily="18" charset="0"/>
                <a:ea typeface="Calibri"/>
                <a:cs typeface="Times New Roman" pitchFamily="18" charset="0"/>
              </a:rPr>
              <a:t>Điều kiện sinh thành cáu</a:t>
            </a:r>
            <a:endParaRPr lang="en-US" sz="2400">
              <a:solidFill>
                <a:prstClr val="black"/>
              </a:solidFill>
              <a:latin typeface="Times New Roman" pitchFamily="18" charset="0"/>
              <a:cs typeface="Times New Roman" pitchFamily="18" charset="0"/>
            </a:endParaRPr>
          </a:p>
          <a:p>
            <a:pPr lvl="0" algn="just">
              <a:lnSpc>
                <a:spcPct val="115000"/>
              </a:lnSpc>
              <a:spcAft>
                <a:spcPts val="1000"/>
              </a:spcAft>
            </a:pPr>
            <a:r>
              <a:rPr lang="en-US" sz="2400">
                <a:solidFill>
                  <a:prstClr val="black"/>
                </a:solidFill>
                <a:latin typeface="Times New Roman" pitchFamily="18" charset="0"/>
                <a:ea typeface="Calibri"/>
                <a:cs typeface="Times New Roman" pitchFamily="18" charset="0"/>
              </a:rPr>
              <a:t>b) Quá trình sinh thành cáu</a:t>
            </a:r>
          </a:p>
          <a:p>
            <a:pPr lvl="0" algn="just">
              <a:lnSpc>
                <a:spcPct val="115000"/>
              </a:lnSpc>
              <a:spcAft>
                <a:spcPts val="1000"/>
              </a:spcAft>
            </a:pPr>
            <a:r>
              <a:rPr lang="en-US" sz="2400">
                <a:solidFill>
                  <a:prstClr val="black"/>
                </a:solidFill>
                <a:latin typeface="Times New Roman" pitchFamily="18" charset="0"/>
                <a:ea typeface="Calibri"/>
                <a:cs typeface="Times New Roman" pitchFamily="18" charset="0"/>
              </a:rPr>
              <a:t>3) </a:t>
            </a:r>
            <a:r>
              <a:rPr lang="en-US" sz="2400" b="1">
                <a:solidFill>
                  <a:prstClr val="black"/>
                </a:solidFill>
                <a:latin typeface="Times New Roman" pitchFamily="18" charset="0"/>
                <a:ea typeface="Calibri"/>
                <a:cs typeface="Times New Roman" pitchFamily="18" charset="0"/>
              </a:rPr>
              <a:t>Những biện pháp  nhằm ngăn ngừa hoặc giảm sự đóng cáu trong lò hơi.</a:t>
            </a:r>
            <a:endParaRPr lang="en-US" sz="2400" b="1">
              <a:solidFill>
                <a:prstClr val="black"/>
              </a:solidFill>
              <a:latin typeface="Times New Roman" pitchFamily="18" charset="0"/>
              <a:cs typeface="Times New Roman" pitchFamily="18" charset="0"/>
            </a:endParaRPr>
          </a:p>
          <a:p>
            <a:pPr lvl="0" algn="just">
              <a:lnSpc>
                <a:spcPct val="115000"/>
              </a:lnSpc>
              <a:spcAft>
                <a:spcPts val="1000"/>
              </a:spcAft>
            </a:pPr>
            <a:endParaRPr lang="en-US" sz="2400">
              <a:solidFill>
                <a:prstClr val="black"/>
              </a:solidFill>
              <a:latin typeface="Times New Roman" pitchFamily="18" charset="0"/>
              <a:ea typeface="Calibri"/>
              <a:cs typeface="Times New Roman" pitchFamily="18" charset="0"/>
            </a:endParaRPr>
          </a:p>
          <a:p>
            <a:pPr marR="0" lvl="0">
              <a:lnSpc>
                <a:spcPct val="115000"/>
              </a:lnSpc>
              <a:spcBef>
                <a:spcPts val="0"/>
              </a:spcBef>
              <a:spcAft>
                <a:spcPts val="1000"/>
              </a:spcAft>
            </a:pPr>
            <a:endParaRPr lang="en-US" sz="2400" smtClean="0">
              <a:latin typeface="Times New Roman" pitchFamily="18" charset="0"/>
              <a:ea typeface="Calibri"/>
              <a:cs typeface="Times New Roman" pitchFamily="18" charset="0"/>
            </a:endParaRPr>
          </a:p>
        </p:txBody>
      </p:sp>
    </p:spTree>
    <p:extLst>
      <p:ext uri="{BB962C8B-B14F-4D97-AF65-F5344CB8AC3E}">
        <p14:creationId xmlns:p14="http://schemas.microsoft.com/office/powerpoint/2010/main" val="3152227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91873"/>
            <a:ext cx="7010400" cy="587853"/>
          </a:xfrm>
          <a:prstGeom prst="rect">
            <a:avLst/>
          </a:prstGeom>
          <a:noFill/>
        </p:spPr>
        <p:txBody>
          <a:bodyPr wrap="square" rtlCol="0">
            <a:spAutoFit/>
          </a:bodyPr>
          <a:lstStyle/>
          <a:p>
            <a:pPr marR="0" lvl="0" algn="just">
              <a:lnSpc>
                <a:spcPct val="115000"/>
              </a:lnSpc>
              <a:spcBef>
                <a:spcPts val="0"/>
              </a:spcBef>
              <a:spcAft>
                <a:spcPts val="1000"/>
              </a:spcAft>
            </a:pPr>
            <a:r>
              <a:rPr lang="en-US" sz="2800" smtClean="0">
                <a:latin typeface="Times New Roman" pitchFamily="18" charset="0"/>
                <a:ea typeface="Calibri"/>
                <a:cs typeface="Times New Roman" pitchFamily="18" charset="0"/>
              </a:rPr>
              <a:t>III)Mục </a:t>
            </a:r>
            <a:r>
              <a:rPr lang="en-US" sz="2800">
                <a:latin typeface="Times New Roman" pitchFamily="18" charset="0"/>
                <a:ea typeface="Calibri"/>
                <a:cs typeface="Times New Roman" pitchFamily="18" charset="0"/>
              </a:rPr>
              <a:t>đích ý nghĩa của việc xử lý nước lò hơi</a:t>
            </a:r>
            <a:endParaRPr lang="en-US" sz="2800">
              <a:effectLst/>
              <a:latin typeface="Times New Roman" pitchFamily="18" charset="0"/>
              <a:cs typeface="Times New Roman" pitchFamily="18" charset="0"/>
            </a:endParaRPr>
          </a:p>
        </p:txBody>
      </p:sp>
      <p:sp>
        <p:nvSpPr>
          <p:cNvPr id="5" name="TextBox 4"/>
          <p:cNvSpPr txBox="1"/>
          <p:nvPr/>
        </p:nvSpPr>
        <p:spPr>
          <a:xfrm>
            <a:off x="381000" y="979726"/>
            <a:ext cx="7848600" cy="5203284"/>
          </a:xfrm>
          <a:prstGeom prst="rect">
            <a:avLst/>
          </a:prstGeom>
          <a:noFill/>
        </p:spPr>
        <p:txBody>
          <a:bodyPr wrap="square" rtlCol="0">
            <a:spAutoFit/>
          </a:bodyPr>
          <a:lstStyle/>
          <a:p>
            <a:pPr marL="342900" marR="0" lvl="0" indent="-342900" algn="just">
              <a:lnSpc>
                <a:spcPct val="115000"/>
              </a:lnSpc>
              <a:spcBef>
                <a:spcPts val="0"/>
              </a:spcBef>
              <a:spcAft>
                <a:spcPts val="1000"/>
              </a:spcAft>
              <a:buFont typeface="+mj-lt"/>
              <a:buAutoNum type="arabicParenR"/>
            </a:pPr>
            <a:r>
              <a:rPr lang="en-US" sz="2400" b="1">
                <a:latin typeface="Times New Roman" pitchFamily="18" charset="0"/>
                <a:ea typeface="Calibri"/>
                <a:cs typeface="Times New Roman" pitchFamily="18" charset="0"/>
              </a:rPr>
              <a:t>Mục đích</a:t>
            </a:r>
            <a:endParaRPr lang="en-US" sz="2400" b="1">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Ngăn ngừa việc bám cáu cặn ở trên tất cả các bề mặt</a:t>
            </a: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Duy trì độ sạch của hơi ở mức cần thiết</a:t>
            </a: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Ngăn ngừa quá trình ăn mòn kim loại bên trong lò hơi, thiết bị sử dụng hơi và đường ống dẫn hơi.</a:t>
            </a:r>
          </a:p>
          <a:p>
            <a:pPr marR="0" lvl="0" algn="just">
              <a:lnSpc>
                <a:spcPct val="115000"/>
              </a:lnSpc>
              <a:spcBef>
                <a:spcPts val="0"/>
              </a:spcBef>
              <a:spcAft>
                <a:spcPts val="1000"/>
              </a:spcAft>
            </a:pPr>
            <a:r>
              <a:rPr lang="en-US" sz="2400" b="1" smtClean="0">
                <a:latin typeface="Times New Roman" pitchFamily="18" charset="0"/>
                <a:ea typeface="Calibri"/>
                <a:cs typeface="Times New Roman" pitchFamily="18" charset="0"/>
              </a:rPr>
              <a:t>2) Ý </a:t>
            </a:r>
            <a:r>
              <a:rPr lang="en-US" sz="2400" b="1">
                <a:latin typeface="Times New Roman" pitchFamily="18" charset="0"/>
                <a:ea typeface="Calibri"/>
                <a:cs typeface="Times New Roman" pitchFamily="18" charset="0"/>
              </a:rPr>
              <a:t>nghĩa.</a:t>
            </a:r>
            <a:endParaRPr lang="en-US" sz="2400" b="1">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Bảo đảm tuồi thọ lò hơi, an toàn cho người sử dụng lò hơi</a:t>
            </a: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Giảm tiêu hao nhiên liệu, giữ được công suất lò hơi</a:t>
            </a: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Giảm chi phí cho việc phải ngưng lò để làm vệ sinhvà phá cáu cặn</a:t>
            </a:r>
            <a:r>
              <a:rPr lang="en-US" sz="2400" smtClean="0">
                <a:latin typeface="Times New Roman" pitchFamily="18" charset="0"/>
                <a:ea typeface="Calibri"/>
                <a:cs typeface="Times New Roman" pitchFamily="18" charset="0"/>
              </a:rPr>
              <a:t>.</a:t>
            </a:r>
            <a:endParaRPr lang="en-US" sz="2400">
              <a:latin typeface="Times New Roman" pitchFamily="18" charset="0"/>
              <a:ea typeface="Calibri"/>
              <a:cs typeface="Times New Roman" pitchFamily="18" charset="0"/>
            </a:endParaRPr>
          </a:p>
        </p:txBody>
      </p:sp>
    </p:spTree>
    <p:extLst>
      <p:ext uri="{BB962C8B-B14F-4D97-AF65-F5344CB8AC3E}">
        <p14:creationId xmlns:p14="http://schemas.microsoft.com/office/powerpoint/2010/main" val="21132717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4734" y="0"/>
            <a:ext cx="7543800" cy="658642"/>
          </a:xfrm>
          <a:prstGeom prst="rect">
            <a:avLst/>
          </a:prstGeom>
          <a:noFill/>
        </p:spPr>
        <p:txBody>
          <a:bodyPr wrap="square" rtlCol="0">
            <a:spAutoFit/>
          </a:bodyPr>
          <a:lstStyle/>
          <a:p>
            <a:pPr marL="342900" marR="0" lvl="0" indent="-342900" algn="ctr">
              <a:lnSpc>
                <a:spcPct val="115000"/>
              </a:lnSpc>
              <a:spcBef>
                <a:spcPts val="0"/>
              </a:spcBef>
              <a:spcAft>
                <a:spcPts val="1000"/>
              </a:spcAft>
              <a:buFont typeface="+mj-lt"/>
              <a:buAutoNum type="romanUcParenR"/>
            </a:pPr>
            <a:r>
              <a:rPr lang="en-US" sz="3200">
                <a:latin typeface="Times New Roman" pitchFamily="18" charset="0"/>
                <a:ea typeface="Calibri"/>
                <a:cs typeface="Times New Roman" pitchFamily="18" charset="0"/>
              </a:rPr>
              <a:t>Các phương pháp xử lý nước cho nồi hơi</a:t>
            </a:r>
            <a:endParaRPr lang="en-US" sz="3200">
              <a:effectLst/>
              <a:latin typeface="Times New Roman" pitchFamily="18" charset="0"/>
              <a:cs typeface="Times New Roman" pitchFamily="18" charset="0"/>
            </a:endParaRPr>
          </a:p>
        </p:txBody>
      </p:sp>
      <p:sp>
        <p:nvSpPr>
          <p:cNvPr id="5" name="TextBox 4"/>
          <p:cNvSpPr txBox="1"/>
          <p:nvPr/>
        </p:nvSpPr>
        <p:spPr>
          <a:xfrm>
            <a:off x="280552" y="533400"/>
            <a:ext cx="8652165" cy="6032421"/>
          </a:xfrm>
          <a:prstGeom prst="rect">
            <a:avLst/>
          </a:prstGeom>
          <a:noFill/>
        </p:spPr>
        <p:txBody>
          <a:bodyPr wrap="square" rtlCol="0">
            <a:spAutoFit/>
          </a:bodyPr>
          <a:lstStyle/>
          <a:p>
            <a:pPr marL="342900" marR="0" lvl="0" indent="-342900" algn="just">
              <a:spcBef>
                <a:spcPts val="0"/>
              </a:spcBef>
              <a:spcAft>
                <a:spcPts val="1000"/>
              </a:spcAft>
              <a:buFont typeface="+mj-lt"/>
              <a:buAutoNum type="romanUcParenR"/>
            </a:pPr>
            <a:r>
              <a:rPr lang="en-US" sz="2400" b="1">
                <a:latin typeface="Times New Roman" pitchFamily="18" charset="0"/>
                <a:ea typeface="Calibri"/>
                <a:cs typeface="Times New Roman" pitchFamily="18" charset="0"/>
              </a:rPr>
              <a:t>Các phương pháp xử lý nước cho nồi hơi</a:t>
            </a:r>
            <a:endParaRPr lang="en-US" sz="2400" b="1">
              <a:latin typeface="Times New Roman" pitchFamily="18" charset="0"/>
              <a:cs typeface="Times New Roman" pitchFamily="18" charset="0"/>
            </a:endParaRPr>
          </a:p>
          <a:p>
            <a:pPr marL="342900" marR="0" lvl="0" indent="-342900" algn="just">
              <a:spcBef>
                <a:spcPts val="0"/>
              </a:spcBef>
              <a:spcAft>
                <a:spcPts val="1000"/>
              </a:spcAft>
              <a:buFont typeface="+mj-lt"/>
              <a:buAutoNum type="arabicParenR"/>
            </a:pPr>
            <a:r>
              <a:rPr lang="en-US" sz="2400" b="1">
                <a:latin typeface="Times New Roman" pitchFamily="18" charset="0"/>
                <a:ea typeface="Calibri"/>
                <a:cs typeface="Times New Roman" pitchFamily="18" charset="0"/>
              </a:rPr>
              <a:t>Phương pháp lọc:</a:t>
            </a:r>
            <a:endParaRPr lang="en-US" sz="2400" b="1">
              <a:latin typeface="Times New Roman" pitchFamily="18" charset="0"/>
              <a:cs typeface="Times New Roman" pitchFamily="18" charset="0"/>
            </a:endParaRPr>
          </a:p>
          <a:p>
            <a:pPr marL="457200" marR="0" algn="just">
              <a:spcBef>
                <a:spcPts val="0"/>
              </a:spcBef>
              <a:spcAft>
                <a:spcPts val="1000"/>
              </a:spcAft>
            </a:pPr>
            <a:r>
              <a:rPr lang="en-US" sz="2400">
                <a:latin typeface="Times New Roman" pitchFamily="18" charset="0"/>
                <a:ea typeface="Calibri"/>
                <a:cs typeface="Times New Roman" pitchFamily="18" charset="0"/>
              </a:rPr>
              <a:t>Nhằm loại trừ những tạp chất vô cơ, hữu cơ có trong nước, khử mùi</a:t>
            </a:r>
            <a:endParaRPr lang="en-US" sz="2400">
              <a:latin typeface="Times New Roman" pitchFamily="18" charset="0"/>
              <a:cs typeface="Times New Roman" pitchFamily="18" charset="0"/>
            </a:endParaRPr>
          </a:p>
          <a:p>
            <a:pPr marR="0" lvl="0" algn="just">
              <a:spcBef>
                <a:spcPts val="0"/>
              </a:spcBef>
              <a:spcAft>
                <a:spcPts val="1000"/>
              </a:spcAft>
            </a:pPr>
            <a:r>
              <a:rPr lang="en-US" sz="2400" b="1" smtClean="0">
                <a:latin typeface="Times New Roman" pitchFamily="18" charset="0"/>
                <a:ea typeface="Calibri"/>
                <a:cs typeface="Times New Roman" pitchFamily="18" charset="0"/>
              </a:rPr>
              <a:t>2) Phương </a:t>
            </a:r>
            <a:r>
              <a:rPr lang="en-US" sz="2400" b="1">
                <a:latin typeface="Times New Roman" pitchFamily="18" charset="0"/>
                <a:ea typeface="Calibri"/>
                <a:cs typeface="Times New Roman" pitchFamily="18" charset="0"/>
              </a:rPr>
              <a:t>pháp lắng cặn</a:t>
            </a:r>
            <a:endParaRPr lang="en-US" sz="2400" b="1">
              <a:latin typeface="Times New Roman" pitchFamily="18" charset="0"/>
              <a:cs typeface="Times New Roman" pitchFamily="18" charset="0"/>
            </a:endParaRPr>
          </a:p>
          <a:p>
            <a:pPr marL="457200" marR="0" algn="just">
              <a:spcBef>
                <a:spcPts val="0"/>
              </a:spcBef>
              <a:spcAft>
                <a:spcPts val="1000"/>
              </a:spcAft>
            </a:pPr>
            <a:r>
              <a:rPr lang="en-US" sz="2400">
                <a:latin typeface="Times New Roman" pitchFamily="18" charset="0"/>
                <a:ea typeface="Calibri"/>
                <a:cs typeface="Times New Roman" pitchFamily="18" charset="0"/>
              </a:rPr>
              <a:t>Dùng bể lắng. ví dụ: dùng hóa chất đưa vào như vôi để khử mùi cacbonat, tăng độ pH. Muối được tạo thành lắng xuống đáy và được xả ra ngoài.</a:t>
            </a:r>
            <a:endParaRPr lang="en-US" sz="2400">
              <a:latin typeface="Times New Roman" pitchFamily="18" charset="0"/>
              <a:cs typeface="Times New Roman" pitchFamily="18" charset="0"/>
            </a:endParaRPr>
          </a:p>
          <a:p>
            <a:pPr marR="0" lvl="0" algn="just">
              <a:spcBef>
                <a:spcPts val="0"/>
              </a:spcBef>
              <a:spcAft>
                <a:spcPts val="1000"/>
              </a:spcAft>
            </a:pPr>
            <a:r>
              <a:rPr lang="en-US" sz="2400" b="1" smtClean="0">
                <a:latin typeface="Times New Roman" pitchFamily="18" charset="0"/>
                <a:ea typeface="Calibri"/>
                <a:cs typeface="Times New Roman" pitchFamily="18" charset="0"/>
              </a:rPr>
              <a:t>2) Phương </a:t>
            </a:r>
            <a:r>
              <a:rPr lang="en-US" sz="2400" b="1">
                <a:latin typeface="Times New Roman" pitchFamily="18" charset="0"/>
                <a:ea typeface="Calibri"/>
                <a:cs typeface="Times New Roman" pitchFamily="18" charset="0"/>
              </a:rPr>
              <a:t>pháp trao đổi ion</a:t>
            </a:r>
            <a:endParaRPr lang="en-US" sz="2400" b="1">
              <a:latin typeface="Times New Roman" pitchFamily="18" charset="0"/>
              <a:cs typeface="Times New Roman" pitchFamily="18" charset="0"/>
            </a:endParaRPr>
          </a:p>
          <a:p>
            <a:pPr marL="228600" marR="0" indent="228600" algn="just">
              <a:spcBef>
                <a:spcPts val="0"/>
              </a:spcBef>
              <a:spcAft>
                <a:spcPts val="1000"/>
              </a:spcAft>
            </a:pPr>
            <a:r>
              <a:rPr lang="en-US" sz="2400">
                <a:latin typeface="Times New Roman" pitchFamily="18" charset="0"/>
                <a:ea typeface="Calibri"/>
                <a:cs typeface="Times New Roman" pitchFamily="18" charset="0"/>
              </a:rPr>
              <a:t>Dùng để làm mềm nước, thường dùng nhất là phương pháp trao đổi cation là quá trình trao đổi giữa các cation của hợp chất hòa tan trong nước có khả năng sinh cáu ở trong lò hơi với cation của những vật chất nào đó không hòa tan  trong nước để tạo nên những chất mới tan trong nước và không  có khả năng sinh cáu</a:t>
            </a:r>
            <a:endParaRPr lang="en-US" sz="2400">
              <a:effectLst/>
              <a:latin typeface="Times New Roman" pitchFamily="18" charset="0"/>
              <a:cs typeface="Times New Roman" pitchFamily="18" charset="0"/>
            </a:endParaRPr>
          </a:p>
        </p:txBody>
      </p:sp>
    </p:spTree>
    <p:extLst>
      <p:ext uri="{BB962C8B-B14F-4D97-AF65-F5344CB8AC3E}">
        <p14:creationId xmlns:p14="http://schemas.microsoft.com/office/powerpoint/2010/main" val="4062860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533400"/>
            <a:ext cx="8077200" cy="5702074"/>
          </a:xfrm>
          <a:prstGeom prst="rect">
            <a:avLst/>
          </a:prstGeom>
          <a:noFill/>
        </p:spPr>
        <p:txBody>
          <a:bodyPr wrap="square" rtlCol="0">
            <a:spAutoFit/>
          </a:bodyPr>
          <a:lstStyle/>
          <a:p>
            <a:pPr marR="0" lvl="0" algn="just">
              <a:lnSpc>
                <a:spcPct val="115000"/>
              </a:lnSpc>
              <a:spcBef>
                <a:spcPts val="0"/>
              </a:spcBef>
              <a:spcAft>
                <a:spcPts val="1000"/>
              </a:spcAft>
            </a:pPr>
            <a:r>
              <a:rPr lang="en-US" sz="2400" b="1" smtClean="0">
                <a:latin typeface="Times New Roman" pitchFamily="18" charset="0"/>
                <a:ea typeface="Calibri"/>
                <a:cs typeface="Times New Roman" pitchFamily="18" charset="0"/>
              </a:rPr>
              <a:t>4) Phương </a:t>
            </a:r>
            <a:r>
              <a:rPr lang="en-US" sz="2400" b="1">
                <a:latin typeface="Times New Roman" pitchFamily="18" charset="0"/>
                <a:ea typeface="Calibri"/>
                <a:cs typeface="Times New Roman" pitchFamily="18" charset="0"/>
              </a:rPr>
              <a:t>pháp khử oxy trong nước:</a:t>
            </a:r>
            <a:endParaRPr lang="en-US" sz="2400" b="1">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Phương pháp gia nhiệt: gia nhiệt nước đến điểm sôi ở áp suất nhất định</a:t>
            </a:r>
          </a:p>
          <a:p>
            <a:pPr marL="342900" marR="0" lvl="0" indent="-342900" algn="just">
              <a:lnSpc>
                <a:spcPct val="115000"/>
              </a:lnSpc>
              <a:spcBef>
                <a:spcPts val="0"/>
              </a:spcBef>
              <a:spcAft>
                <a:spcPts val="1000"/>
              </a:spcAft>
              <a:buFont typeface="Calibri"/>
              <a:buChar char="-"/>
            </a:pPr>
            <a:r>
              <a:rPr lang="en-US" sz="2400">
                <a:latin typeface="Times New Roman" pitchFamily="18" charset="0"/>
                <a:ea typeface="Calibri"/>
                <a:cs typeface="Times New Roman" pitchFamily="18" charset="0"/>
              </a:rPr>
              <a:t>Phương pháp dùng hóa chật: dùng Natri Sungit hay KaliSunfit công nghiệp</a:t>
            </a:r>
          </a:p>
          <a:p>
            <a:pPr marR="0" lvl="0" algn="just">
              <a:lnSpc>
                <a:spcPct val="115000"/>
              </a:lnSpc>
              <a:spcBef>
                <a:spcPts val="0"/>
              </a:spcBef>
              <a:spcAft>
                <a:spcPts val="1000"/>
              </a:spcAft>
            </a:pPr>
            <a:r>
              <a:rPr lang="en-US" sz="2400" b="1" smtClean="0">
                <a:latin typeface="Times New Roman" pitchFamily="18" charset="0"/>
                <a:ea typeface="Calibri"/>
                <a:cs typeface="Times New Roman" pitchFamily="18" charset="0"/>
              </a:rPr>
              <a:t>5) Phương </a:t>
            </a:r>
            <a:r>
              <a:rPr lang="en-US" sz="2400" b="1">
                <a:latin typeface="Times New Roman" pitchFamily="18" charset="0"/>
                <a:ea typeface="Calibri"/>
                <a:cs typeface="Times New Roman" pitchFamily="18" charset="0"/>
              </a:rPr>
              <a:t>pháp dùng hóa chất</a:t>
            </a:r>
            <a:endParaRPr lang="en-US" sz="2400" b="1">
              <a:latin typeface="Times New Roman" pitchFamily="18" charset="0"/>
              <a:cs typeface="Times New Roman" pitchFamily="18" charset="0"/>
            </a:endParaRPr>
          </a:p>
          <a:p>
            <a:pPr marL="228600" marR="0" indent="228600" algn="just">
              <a:lnSpc>
                <a:spcPct val="115000"/>
              </a:lnSpc>
              <a:spcBef>
                <a:spcPts val="0"/>
              </a:spcBef>
              <a:spcAft>
                <a:spcPts val="1000"/>
              </a:spcAft>
            </a:pPr>
            <a:r>
              <a:rPr lang="en-US" sz="2400">
                <a:solidFill>
                  <a:srgbClr val="000000"/>
                </a:solidFill>
                <a:latin typeface="Times New Roman" pitchFamily="18" charset="0"/>
                <a:ea typeface="Calibri"/>
                <a:cs typeface="Times New Roman" pitchFamily="18" charset="0"/>
              </a:rPr>
              <a:t> Dùng hóa chất bơm vào nước lò hơi: thông thường ta dùng dung dịch muối phốt phát :Na3PO4.10H2O hoặc </a:t>
            </a:r>
            <a:r>
              <a:rPr lang="en-US" sz="2400" u="sng">
                <a:solidFill>
                  <a:srgbClr val="000000"/>
                </a:solidFill>
                <a:latin typeface="Times New Roman" pitchFamily="18" charset="0"/>
                <a:ea typeface="Calibri"/>
                <a:cs typeface="Times New Roman" pitchFamily="18" charset="0"/>
                <a:hlinkClick r:id="rId2"/>
              </a:rPr>
              <a:t>Na2HPO4.10H2O</a:t>
            </a:r>
            <a:r>
              <a:rPr lang="en-US" sz="2400">
                <a:solidFill>
                  <a:srgbClr val="000000"/>
                </a:solidFill>
                <a:latin typeface="Times New Roman" pitchFamily="18" charset="0"/>
                <a:ea typeface="Calibri"/>
                <a:cs typeface="Times New Roman" pitchFamily="18" charset="0"/>
              </a:rPr>
              <a:t> để khử oxy hòa tan trong nước. Dùng phương pháp này kết quả tính toán sinh  thành hợp chấ Phốt  phát của Cà+ và Mg2+ khó hòa tan,  các hợp chấc này được tách ra và lắng xuống đáy nồi </a:t>
            </a:r>
            <a:r>
              <a:rPr lang="en-US" sz="2400">
                <a:solidFill>
                  <a:srgbClr val="000000"/>
                </a:solidFill>
                <a:latin typeface="Times New Roman" pitchFamily="18" charset="0"/>
                <a:ea typeface="Calibri"/>
                <a:cs typeface="Times New Roman" pitchFamily="18" charset="0"/>
                <a:sym typeface="Wingdings"/>
              </a:rPr>
              <a:t></a:t>
            </a:r>
            <a:r>
              <a:rPr lang="en-US" sz="2400">
                <a:solidFill>
                  <a:srgbClr val="000000"/>
                </a:solidFill>
                <a:latin typeface="Times New Roman" pitchFamily="18" charset="0"/>
                <a:ea typeface="Calibri"/>
                <a:cs typeface="Times New Roman" pitchFamily="18" charset="0"/>
              </a:rPr>
              <a:t> xả ra ngoài khi xả bẩn</a:t>
            </a:r>
            <a:r>
              <a:rPr lang="en-US" sz="2400" smtClean="0">
                <a:solidFill>
                  <a:srgbClr val="000000"/>
                </a:solidFill>
                <a:latin typeface="Times New Roman" pitchFamily="18" charset="0"/>
                <a:ea typeface="Calibri"/>
                <a:cs typeface="Times New Roman" pitchFamily="18" charset="0"/>
              </a:rPr>
              <a:t>.</a:t>
            </a:r>
            <a:endParaRPr lang="en-US" sz="2400" b="1">
              <a:solidFill>
                <a:srgbClr val="000000"/>
              </a:solidFill>
              <a:latin typeface="Times New Roman" pitchFamily="18" charset="0"/>
              <a:ea typeface="Arial"/>
              <a:cs typeface="Times New Roman" pitchFamily="18" charset="0"/>
            </a:endParaRPr>
          </a:p>
        </p:txBody>
      </p:sp>
    </p:spTree>
    <p:extLst>
      <p:ext uri="{BB962C8B-B14F-4D97-AF65-F5344CB8AC3E}">
        <p14:creationId xmlns:p14="http://schemas.microsoft.com/office/powerpoint/2010/main" val="31436693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63746284"/>
              </p:ext>
            </p:extLst>
          </p:nvPr>
        </p:nvGraphicFramePr>
        <p:xfrm>
          <a:off x="2057400" y="1299681"/>
          <a:ext cx="5230422" cy="3939354"/>
        </p:xfrm>
        <a:graphic>
          <a:graphicData uri="http://schemas.openxmlformats.org/drawingml/2006/table">
            <a:tbl>
              <a:tblPr firstRow="1" firstCol="1" bandRow="1">
                <a:tableStyleId>{5C22544A-7EE6-4342-B048-85BDC9FD1C3A}</a:tableStyleId>
              </a:tblPr>
              <a:tblGrid>
                <a:gridCol w="3279072"/>
                <a:gridCol w="1951350"/>
              </a:tblGrid>
              <a:tr h="4572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Đổ Văn Duy Cường</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1206151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Thái Quang Đức</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12012441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Lê Đức Lộc</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12059911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49243">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Huỳnh Thế Hiển</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 12017761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Hoàng Ngọc Tấn</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12065551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Trần Anh Sơn</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12008591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Phạm Tài Đức</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12056611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Trang Tấn Tài</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12021921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Nguyễn Trường Giang</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12022301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r h="190500">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Võ Tiến Đạt</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c>
                  <a:txBody>
                    <a:bodyPr/>
                    <a:lstStyle/>
                    <a:p>
                      <a:pPr marL="0" marR="0" algn="just">
                        <a:lnSpc>
                          <a:spcPct val="115000"/>
                        </a:lnSpc>
                        <a:spcBef>
                          <a:spcPts val="600"/>
                        </a:spcBef>
                        <a:spcAft>
                          <a:spcPts val="0"/>
                        </a:spcAft>
                      </a:pPr>
                      <a:r>
                        <a:rPr lang="en-US" sz="2400">
                          <a:effectLst/>
                          <a:latin typeface="Times New Roman" pitchFamily="18" charset="0"/>
                          <a:cs typeface="Times New Roman" pitchFamily="18" charset="0"/>
                        </a:rPr>
                        <a:t>12061401</a:t>
                      </a:r>
                      <a:endParaRPr lang="en-US" sz="2000" b="1">
                        <a:solidFill>
                          <a:srgbClr val="000000"/>
                        </a:solidFill>
                        <a:effectLst/>
                        <a:latin typeface="Times New Roman" pitchFamily="18" charset="0"/>
                        <a:ea typeface="Arial"/>
                        <a:cs typeface="Times New Roman" pitchFamily="18" charset="0"/>
                      </a:endParaRPr>
                    </a:p>
                  </a:txBody>
                  <a:tcPr marL="68580" marR="68580" marT="0" marB="0" anchor="b"/>
                </a:tc>
              </a:tr>
            </a:tbl>
          </a:graphicData>
        </a:graphic>
      </p:graphicFrame>
      <p:sp>
        <p:nvSpPr>
          <p:cNvPr id="4" name="Rectangle 1"/>
          <p:cNvSpPr>
            <a:spLocks noChangeArrowheads="1"/>
          </p:cNvSpPr>
          <p:nvPr/>
        </p:nvSpPr>
        <p:spPr bwMode="auto">
          <a:xfrm>
            <a:off x="1905000" y="332509"/>
            <a:ext cx="536236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ea typeface="Arial" pitchFamily="34" charset="0"/>
                <a:cs typeface="Times New Roman" pitchFamily="18" charset="0"/>
              </a:rPr>
              <a:t>Danh sách các thành viên nhóm 2</a:t>
            </a:r>
            <a:endParaRPr kumimoji="0" lang="en-US"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364816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7300" y="19419"/>
            <a:ext cx="6248400" cy="856068"/>
          </a:xfrm>
          <a:prstGeom prst="rect">
            <a:avLst/>
          </a:prstGeom>
          <a:noFill/>
        </p:spPr>
        <p:txBody>
          <a:bodyPr wrap="square" rtlCol="0">
            <a:spAutoFit/>
          </a:bodyPr>
          <a:lstStyle/>
          <a:p>
            <a:pPr algn="ctr">
              <a:lnSpc>
                <a:spcPct val="107000"/>
              </a:lnSpc>
              <a:spcAft>
                <a:spcPts val="800"/>
              </a:spcAft>
            </a:pPr>
            <a:r>
              <a:rPr lang="en-US" sz="2400" b="1">
                <a:solidFill>
                  <a:srgbClr val="000000"/>
                </a:solidFill>
                <a:latin typeface="Times New Roman"/>
                <a:ea typeface="Calibri"/>
              </a:rPr>
              <a:t>CHƯƠNG III: CÁC THIẾT BỊ KIỂM TRA ĐO LƯỜNG, BẢO VỆ AN TOÀN</a:t>
            </a:r>
            <a:endParaRPr lang="en-US" sz="2000" b="1">
              <a:solidFill>
                <a:srgbClr val="000000"/>
              </a:solidFill>
              <a:effectLst/>
              <a:latin typeface="Times New Roman"/>
              <a:ea typeface="Arial"/>
            </a:endParaRPr>
          </a:p>
        </p:txBody>
      </p:sp>
      <p:sp>
        <p:nvSpPr>
          <p:cNvPr id="5" name="TextBox 4"/>
          <p:cNvSpPr txBox="1"/>
          <p:nvPr/>
        </p:nvSpPr>
        <p:spPr>
          <a:xfrm>
            <a:off x="304800" y="752289"/>
            <a:ext cx="8153400" cy="2744534"/>
          </a:xfrm>
          <a:prstGeom prst="rect">
            <a:avLst/>
          </a:prstGeom>
          <a:noFill/>
        </p:spPr>
        <p:txBody>
          <a:bodyPr wrap="square" rtlCol="0">
            <a:spAutoFit/>
          </a:bodyPr>
          <a:lstStyle/>
          <a:p>
            <a:pPr algn="just">
              <a:lnSpc>
                <a:spcPct val="107000"/>
              </a:lnSpc>
              <a:spcAft>
                <a:spcPts val="800"/>
              </a:spcAft>
            </a:pPr>
            <a:r>
              <a:rPr lang="en-US" sz="2400" b="1">
                <a:solidFill>
                  <a:srgbClr val="000000"/>
                </a:solidFill>
                <a:latin typeface="Times New Roman"/>
                <a:ea typeface="Calibri"/>
              </a:rPr>
              <a:t>I:  Áp </a:t>
            </a:r>
            <a:r>
              <a:rPr lang="en-US" sz="2400" b="1" smtClean="0">
                <a:solidFill>
                  <a:srgbClr val="000000"/>
                </a:solidFill>
                <a:latin typeface="Times New Roman"/>
                <a:ea typeface="Calibri"/>
              </a:rPr>
              <a:t>kế</a:t>
            </a:r>
          </a:p>
          <a:p>
            <a:pPr indent="457200" algn="just">
              <a:lnSpc>
                <a:spcPct val="107000"/>
              </a:lnSpc>
              <a:spcAft>
                <a:spcPts val="800"/>
              </a:spcAft>
            </a:pPr>
            <a:r>
              <a:rPr lang="en-US" sz="2400">
                <a:solidFill>
                  <a:srgbClr val="000000"/>
                </a:solidFill>
                <a:latin typeface="Times New Roman"/>
                <a:ea typeface="Calibri"/>
              </a:rPr>
              <a:t>Áp kế ( hay còn gọi là đồng hồ áp suất) là dụng cụ đo lường dung để đo áp suất, những  quy định về áp kế ( theo TCVN 6004/1995)</a:t>
            </a:r>
            <a:endParaRPr lang="en-US" sz="2400" b="1">
              <a:solidFill>
                <a:srgbClr val="000000"/>
              </a:solidFill>
              <a:latin typeface="Times New Roman"/>
              <a:ea typeface="Arial"/>
            </a:endParaRPr>
          </a:p>
          <a:p>
            <a:pPr algn="just">
              <a:lnSpc>
                <a:spcPct val="107000"/>
              </a:lnSpc>
              <a:spcAft>
                <a:spcPts val="800"/>
              </a:spcAft>
            </a:pPr>
            <a:endParaRPr lang="en-US" sz="2400" b="1" smtClean="0">
              <a:solidFill>
                <a:srgbClr val="000000"/>
              </a:solidFill>
              <a:latin typeface="Times New Roman"/>
              <a:ea typeface="Calibri"/>
            </a:endParaRPr>
          </a:p>
          <a:p>
            <a:pPr algn="just">
              <a:lnSpc>
                <a:spcPct val="107000"/>
              </a:lnSpc>
              <a:spcAft>
                <a:spcPts val="800"/>
              </a:spcAft>
            </a:pPr>
            <a:endParaRPr lang="en-US" sz="2400" b="1">
              <a:solidFill>
                <a:srgbClr val="000000"/>
              </a:solidFill>
              <a:effectLst/>
              <a:latin typeface="Times New Roman"/>
              <a:ea typeface="Arial"/>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441" y="2514600"/>
            <a:ext cx="4188317" cy="375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013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304800"/>
            <a:ext cx="7772400" cy="1775614"/>
          </a:xfrm>
          <a:prstGeom prst="rect">
            <a:avLst/>
          </a:prstGeom>
          <a:noFill/>
        </p:spPr>
        <p:txBody>
          <a:bodyPr wrap="square" rtlCol="0">
            <a:spAutoFit/>
          </a:bodyPr>
          <a:lstStyle/>
          <a:p>
            <a:pPr>
              <a:lnSpc>
                <a:spcPct val="107000"/>
              </a:lnSpc>
              <a:spcAft>
                <a:spcPts val="800"/>
              </a:spcAft>
            </a:pPr>
            <a:r>
              <a:rPr lang="en-US" sz="2400" b="1" smtClean="0">
                <a:latin typeface="Times New Roman"/>
                <a:ea typeface="Calibri"/>
              </a:rPr>
              <a:t>II: Van </a:t>
            </a:r>
            <a:r>
              <a:rPr lang="en-US" sz="2400" b="1">
                <a:latin typeface="Times New Roman"/>
                <a:ea typeface="Calibri"/>
              </a:rPr>
              <a:t>an </a:t>
            </a:r>
            <a:r>
              <a:rPr lang="en-US" sz="2400" b="1" smtClean="0">
                <a:latin typeface="Times New Roman"/>
                <a:ea typeface="Calibri"/>
              </a:rPr>
              <a:t>toàn</a:t>
            </a:r>
          </a:p>
          <a:p>
            <a:pPr>
              <a:lnSpc>
                <a:spcPct val="107000"/>
              </a:lnSpc>
              <a:spcAft>
                <a:spcPts val="800"/>
              </a:spcAft>
            </a:pPr>
            <a:r>
              <a:rPr lang="en-US" sz="2400" smtClean="0">
                <a:latin typeface="Times New Roman"/>
                <a:ea typeface="Calibri"/>
              </a:rPr>
              <a:t>Van </a:t>
            </a:r>
            <a:r>
              <a:rPr lang="en-US" sz="2400">
                <a:latin typeface="Times New Roman"/>
                <a:ea typeface="Calibri"/>
              </a:rPr>
              <a:t>an toàn là thiết bị bảo vệ áp suất trong lò hơi không vượt quá áp suất quy định, những quy định về an toàn ( theo TCVN 6004/1995 </a:t>
            </a:r>
            <a:endParaRPr lang="en-US" sz="2400" b="1">
              <a:solidFill>
                <a:srgbClr val="000000"/>
              </a:solidFill>
              <a:effectLst/>
              <a:latin typeface="Times New Roman"/>
              <a:ea typeface="Aria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95600"/>
            <a:ext cx="3103922" cy="242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6150" y="2853027"/>
            <a:ext cx="3994850"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78991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228600"/>
            <a:ext cx="7696200" cy="2032095"/>
          </a:xfrm>
          <a:prstGeom prst="rect">
            <a:avLst/>
          </a:prstGeom>
          <a:noFill/>
        </p:spPr>
        <p:txBody>
          <a:bodyPr wrap="square" rtlCol="0">
            <a:spAutoFit/>
          </a:bodyPr>
          <a:lstStyle/>
          <a:p>
            <a:pPr marL="228600" marR="0" algn="just">
              <a:lnSpc>
                <a:spcPct val="107000"/>
              </a:lnSpc>
              <a:spcBef>
                <a:spcPts val="0"/>
              </a:spcBef>
              <a:spcAft>
                <a:spcPts val="800"/>
              </a:spcAft>
            </a:pPr>
            <a:r>
              <a:rPr lang="en-US" sz="2400">
                <a:ea typeface="Calibri"/>
              </a:rPr>
              <a:t> </a:t>
            </a:r>
            <a:endParaRPr lang="en-US" sz="2400"/>
          </a:p>
          <a:p>
            <a:pPr marL="228600" marR="0">
              <a:lnSpc>
                <a:spcPct val="107000"/>
              </a:lnSpc>
              <a:spcBef>
                <a:spcPts val="600"/>
              </a:spcBef>
              <a:spcAft>
                <a:spcPts val="800"/>
              </a:spcAft>
            </a:pPr>
            <a:r>
              <a:rPr lang="en-US" sz="2400" b="1">
                <a:solidFill>
                  <a:srgbClr val="000000"/>
                </a:solidFill>
                <a:latin typeface="Times New Roman"/>
                <a:ea typeface="Calibri"/>
              </a:rPr>
              <a:t>III: </a:t>
            </a:r>
            <a:r>
              <a:rPr lang="vi-VN" sz="2400" b="1">
                <a:solidFill>
                  <a:srgbClr val="000000"/>
                </a:solidFill>
                <a:latin typeface="Times New Roman"/>
                <a:ea typeface="Calibri"/>
              </a:rPr>
              <a:t>Thiết bị đo, kiểm tra mực </a:t>
            </a:r>
            <a:r>
              <a:rPr lang="vi-VN" sz="2400" b="1" smtClean="0">
                <a:solidFill>
                  <a:srgbClr val="000000"/>
                </a:solidFill>
                <a:latin typeface="Times New Roman"/>
                <a:ea typeface="Calibri"/>
              </a:rPr>
              <a:t>nước</a:t>
            </a:r>
            <a:endParaRPr lang="en-US" sz="2400" b="1" smtClean="0">
              <a:solidFill>
                <a:srgbClr val="000000"/>
              </a:solidFill>
              <a:latin typeface="Times New Roman"/>
              <a:ea typeface="Calibri"/>
            </a:endParaRPr>
          </a:p>
          <a:p>
            <a:pPr marL="228600" marR="0">
              <a:lnSpc>
                <a:spcPct val="107000"/>
              </a:lnSpc>
              <a:spcBef>
                <a:spcPts val="600"/>
              </a:spcBef>
              <a:spcAft>
                <a:spcPts val="800"/>
              </a:spcAft>
            </a:pPr>
            <a:r>
              <a:rPr lang="en-US" sz="2400">
                <a:latin typeface="Times New Roman"/>
                <a:ea typeface="Calibri"/>
              </a:rPr>
              <a:t>Thiết bị đo mực nước là thiết bị để đo trực tiếp mực nước trong lò hơi, các thiết bị đo mức nước </a:t>
            </a:r>
            <a:endParaRPr lang="en-US" sz="2400" b="1">
              <a:solidFill>
                <a:srgbClr val="000000"/>
              </a:solidFill>
              <a:effectLst/>
              <a:latin typeface="Times New Roman"/>
              <a:ea typeface="Arial"/>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590800"/>
            <a:ext cx="3834262" cy="3046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3454" y="2971800"/>
            <a:ext cx="4583705" cy="3046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15517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52400"/>
            <a:ext cx="8153400" cy="1775614"/>
          </a:xfrm>
          <a:prstGeom prst="rect">
            <a:avLst/>
          </a:prstGeom>
          <a:noFill/>
        </p:spPr>
        <p:txBody>
          <a:bodyPr wrap="square" rtlCol="0">
            <a:spAutoFit/>
          </a:bodyPr>
          <a:lstStyle/>
          <a:p>
            <a:pPr marL="228600" marR="0" indent="-171450">
              <a:lnSpc>
                <a:spcPct val="107000"/>
              </a:lnSpc>
              <a:spcBef>
                <a:spcPts val="0"/>
              </a:spcBef>
              <a:spcAft>
                <a:spcPts val="800"/>
              </a:spcAft>
            </a:pPr>
            <a:r>
              <a:rPr lang="en-US" sz="2400" b="1">
                <a:solidFill>
                  <a:srgbClr val="000000"/>
                </a:solidFill>
                <a:latin typeface="Times New Roman"/>
                <a:ea typeface="Calibri"/>
              </a:rPr>
              <a:t>IV. Relay áp </a:t>
            </a:r>
            <a:r>
              <a:rPr lang="en-US" sz="2400" b="1" smtClean="0">
                <a:solidFill>
                  <a:srgbClr val="000000"/>
                </a:solidFill>
                <a:latin typeface="Times New Roman"/>
                <a:ea typeface="Calibri"/>
              </a:rPr>
              <a:t>suất</a:t>
            </a:r>
          </a:p>
          <a:p>
            <a:pPr marL="228600" marR="0" indent="-171450" algn="just">
              <a:lnSpc>
                <a:spcPct val="107000"/>
              </a:lnSpc>
              <a:spcBef>
                <a:spcPts val="0"/>
              </a:spcBef>
              <a:spcAft>
                <a:spcPts val="800"/>
              </a:spcAft>
            </a:pPr>
            <a:r>
              <a:rPr lang="en-US" sz="2400">
                <a:latin typeface="Times New Roman"/>
                <a:ea typeface="Calibri"/>
              </a:rPr>
              <a:t>Relay áp suất lắp thông với phần chứa hơi của lò hơi là thiết </a:t>
            </a:r>
            <a:r>
              <a:rPr lang="en-US" sz="2400" smtClean="0">
                <a:latin typeface="Times New Roman"/>
                <a:ea typeface="Calibri"/>
              </a:rPr>
              <a:t>bị dung </a:t>
            </a:r>
            <a:r>
              <a:rPr lang="en-US" sz="2400">
                <a:latin typeface="Times New Roman"/>
                <a:ea typeface="Calibri"/>
              </a:rPr>
              <a:t>để điều chỉnh áp suất  làm việc của lò hơi hoặc bảo vệ lò hơi không làm việc quá mức áp suất quy định</a:t>
            </a:r>
            <a:endParaRPr lang="en-US" sz="2400" b="1">
              <a:solidFill>
                <a:srgbClr val="000000"/>
              </a:solidFill>
              <a:effectLst/>
              <a:latin typeface="Times New Roman"/>
              <a:ea typeface="Arial"/>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057400"/>
            <a:ext cx="4191000" cy="3845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21579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152400"/>
            <a:ext cx="8077200" cy="3261277"/>
          </a:xfrm>
          <a:prstGeom prst="rect">
            <a:avLst/>
          </a:prstGeom>
          <a:noFill/>
        </p:spPr>
        <p:txBody>
          <a:bodyPr wrap="square" rtlCol="0">
            <a:spAutoFit/>
          </a:bodyPr>
          <a:lstStyle/>
          <a:p>
            <a:pPr marL="228600" marR="0" indent="-171450">
              <a:lnSpc>
                <a:spcPct val="107000"/>
              </a:lnSpc>
              <a:spcBef>
                <a:spcPts val="0"/>
              </a:spcBef>
              <a:spcAft>
                <a:spcPts val="800"/>
              </a:spcAft>
            </a:pPr>
            <a:r>
              <a:rPr lang="en-US" sz="2800">
                <a:solidFill>
                  <a:srgbClr val="000000"/>
                </a:solidFill>
                <a:latin typeface="Times New Roman" pitchFamily="18" charset="0"/>
                <a:ea typeface="Calibri"/>
                <a:cs typeface="Times New Roman" pitchFamily="18" charset="0"/>
              </a:rPr>
              <a:t>V. </a:t>
            </a:r>
            <a:r>
              <a:rPr lang="en-US" sz="2800" b="1">
                <a:solidFill>
                  <a:srgbClr val="000000"/>
                </a:solidFill>
                <a:latin typeface="Times New Roman" pitchFamily="18" charset="0"/>
                <a:ea typeface="Calibri"/>
                <a:cs typeface="Times New Roman" pitchFamily="18" charset="0"/>
              </a:rPr>
              <a:t>Thiết bị tự động cấp nước và bảo vệ cạn nước, đầy </a:t>
            </a:r>
            <a:r>
              <a:rPr lang="en-US" sz="2800" b="1" smtClean="0">
                <a:solidFill>
                  <a:srgbClr val="000000"/>
                </a:solidFill>
                <a:latin typeface="Times New Roman" pitchFamily="18" charset="0"/>
                <a:ea typeface="Calibri"/>
                <a:cs typeface="Times New Roman" pitchFamily="18" charset="0"/>
              </a:rPr>
              <a:t>nước</a:t>
            </a:r>
          </a:p>
          <a:p>
            <a:pPr marL="342900" marR="0" lvl="0" indent="-342900" algn="just">
              <a:lnSpc>
                <a:spcPct val="107000"/>
              </a:lnSpc>
              <a:spcBef>
                <a:spcPts val="0"/>
              </a:spcBef>
              <a:spcAft>
                <a:spcPts val="800"/>
              </a:spcAft>
              <a:buFont typeface="Calibri"/>
              <a:buChar char="-"/>
            </a:pPr>
            <a:r>
              <a:rPr lang="en-US" sz="2400">
                <a:latin typeface="Times New Roman" pitchFamily="18" charset="0"/>
                <a:ea typeface="Calibri"/>
                <a:cs typeface="Times New Roman" pitchFamily="18" charset="0"/>
              </a:rPr>
              <a:t>Thiết bị tự động cấp nước là thiết bị dùng để tự động đống mạch điện chạy bơm nước khi mức nước trong lò hơi xuống đến mức quy định và ngắt mạch điện chạy bơm nước khi mức nước trong lò hơi lên đến mức quy định</a:t>
            </a:r>
          </a:p>
          <a:p>
            <a:pPr marL="228600" marR="0" indent="-171450">
              <a:lnSpc>
                <a:spcPct val="107000"/>
              </a:lnSpc>
              <a:spcBef>
                <a:spcPts val="0"/>
              </a:spcBef>
              <a:spcAft>
                <a:spcPts val="800"/>
              </a:spcAft>
            </a:pPr>
            <a:endParaRPr lang="en-US" sz="2800" b="1">
              <a:solidFill>
                <a:srgbClr val="000000"/>
              </a:solidFill>
              <a:effectLst/>
              <a:latin typeface="Times New Roman" pitchFamily="18" charset="0"/>
              <a:ea typeface="Arial"/>
              <a:cs typeface="Times New Roman" pitchFamily="18" charset="0"/>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985655"/>
            <a:ext cx="3200400" cy="3667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0391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28600"/>
            <a:ext cx="9296400" cy="487506"/>
          </a:xfrm>
          <a:prstGeom prst="rect">
            <a:avLst/>
          </a:prstGeom>
          <a:noFill/>
        </p:spPr>
        <p:txBody>
          <a:bodyPr wrap="square" rtlCol="0">
            <a:spAutoFit/>
          </a:bodyPr>
          <a:lstStyle/>
          <a:p>
            <a:pPr algn="ctr">
              <a:lnSpc>
                <a:spcPct val="107000"/>
              </a:lnSpc>
              <a:spcAft>
                <a:spcPts val="800"/>
              </a:spcAft>
            </a:pPr>
            <a:r>
              <a:rPr lang="en-US" sz="2400" b="1">
                <a:latin typeface="Times New Roman"/>
                <a:ea typeface="Calibri"/>
              </a:rPr>
              <a:t>CHƯƠNG IV:LỊCH TU SỬA VÀ NỘI DUNG TU SỮA NỒI HƠI</a:t>
            </a:r>
            <a:endParaRPr lang="en-US" sz="2000" b="1">
              <a:solidFill>
                <a:srgbClr val="000000"/>
              </a:solidFill>
              <a:effectLst/>
              <a:latin typeface="Times New Roman"/>
              <a:ea typeface="Arial"/>
            </a:endParaRPr>
          </a:p>
        </p:txBody>
      </p:sp>
      <p:sp>
        <p:nvSpPr>
          <p:cNvPr id="5" name="TextBox 4"/>
          <p:cNvSpPr txBox="1"/>
          <p:nvPr/>
        </p:nvSpPr>
        <p:spPr>
          <a:xfrm>
            <a:off x="62346" y="838200"/>
            <a:ext cx="8991600" cy="5673348"/>
          </a:xfrm>
          <a:prstGeom prst="rect">
            <a:avLst/>
          </a:prstGeom>
          <a:noFill/>
        </p:spPr>
        <p:txBody>
          <a:bodyPr wrap="square" rtlCol="0">
            <a:spAutoFit/>
          </a:bodyPr>
          <a:lstStyle/>
          <a:p>
            <a:pPr algn="just">
              <a:spcAft>
                <a:spcPts val="1000"/>
              </a:spcAft>
            </a:pPr>
            <a:r>
              <a:rPr lang="en-US" sz="2400" b="1">
                <a:solidFill>
                  <a:srgbClr val="000000"/>
                </a:solidFill>
                <a:latin typeface="Times New Roman" pitchFamily="18" charset="0"/>
                <a:ea typeface="Calibri"/>
                <a:cs typeface="Times New Roman" pitchFamily="18" charset="0"/>
              </a:rPr>
              <a:t>I: M</a:t>
            </a:r>
            <a:r>
              <a:rPr lang="en-US" sz="2800" b="1">
                <a:solidFill>
                  <a:srgbClr val="000000"/>
                </a:solidFill>
                <a:latin typeface="Times New Roman" pitchFamily="18" charset="0"/>
                <a:ea typeface="Calibri"/>
                <a:cs typeface="Times New Roman" pitchFamily="18" charset="0"/>
              </a:rPr>
              <a:t>ục đích, ý nghĩa của công tác bảo dưỡng, tu sữa lò hơi.</a:t>
            </a:r>
            <a:endParaRPr lang="en-US" sz="2800" b="1">
              <a:solidFill>
                <a:srgbClr val="000000"/>
              </a:solidFill>
              <a:latin typeface="Times New Roman" pitchFamily="18" charset="0"/>
              <a:ea typeface="Arial"/>
              <a:cs typeface="Times New Roman" pitchFamily="18" charset="0"/>
            </a:endParaRPr>
          </a:p>
          <a:p>
            <a:pPr marL="457200" indent="-457200" algn="just">
              <a:spcAft>
                <a:spcPts val="1000"/>
              </a:spcAft>
              <a:buAutoNum type="arabicPeriod"/>
            </a:pPr>
            <a:r>
              <a:rPr lang="en-US" sz="2400" b="1" smtClean="0">
                <a:solidFill>
                  <a:srgbClr val="000000"/>
                </a:solidFill>
                <a:latin typeface="Times New Roman" pitchFamily="18" charset="0"/>
                <a:ea typeface="Calibri"/>
                <a:cs typeface="Times New Roman" pitchFamily="18" charset="0"/>
              </a:rPr>
              <a:t>Mục </a:t>
            </a:r>
            <a:r>
              <a:rPr lang="en-US" sz="2400" b="1">
                <a:solidFill>
                  <a:srgbClr val="000000"/>
                </a:solidFill>
                <a:latin typeface="Times New Roman" pitchFamily="18" charset="0"/>
                <a:ea typeface="Calibri"/>
                <a:cs typeface="Times New Roman" pitchFamily="18" charset="0"/>
              </a:rPr>
              <a:t>đích công tác bảo dưỡng tu sửa lò hơi</a:t>
            </a:r>
            <a:r>
              <a:rPr lang="en-US" sz="2400" b="1" smtClean="0">
                <a:solidFill>
                  <a:srgbClr val="000000"/>
                </a:solidFill>
                <a:latin typeface="Times New Roman" pitchFamily="18" charset="0"/>
                <a:ea typeface="Calibri"/>
                <a:cs typeface="Times New Roman" pitchFamily="18" charset="0"/>
              </a:rPr>
              <a:t>.</a:t>
            </a: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Đảm bảo lò hơi không bị ăn mòn cả trong khi nghỉ và trong khi lò hơi hoạt động.</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Đảm bảo cho các bề mặt truyền nhiệt của lò hơi không bị bám bẩn và không bị cáu cặn.</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Đảm bảo cho các thiết bị, bộ phận khác của lò hơi làm việc tốt tin cậy, ít hư hỏng trong khi lò hơi lam việc.</a:t>
            </a:r>
            <a:endParaRPr lang="en-US" sz="2400">
              <a:latin typeface="Times New Roman" pitchFamily="18" charset="0"/>
              <a:cs typeface="Times New Roman" pitchFamily="18" charset="0"/>
            </a:endParaRPr>
          </a:p>
          <a:p>
            <a:pPr algn="just">
              <a:spcAft>
                <a:spcPts val="1000"/>
              </a:spcAft>
            </a:pPr>
            <a:r>
              <a:rPr lang="en-US" b="1">
                <a:solidFill>
                  <a:srgbClr val="000000"/>
                </a:solidFill>
                <a:latin typeface="Times New Roman" pitchFamily="18" charset="0"/>
                <a:ea typeface="Calibri"/>
                <a:cs typeface="Times New Roman" pitchFamily="18" charset="0"/>
              </a:rPr>
              <a:t>2</a:t>
            </a:r>
            <a:r>
              <a:rPr lang="en-US" sz="2000" b="1">
                <a:solidFill>
                  <a:srgbClr val="000000"/>
                </a:solidFill>
                <a:latin typeface="Times New Roman" pitchFamily="18" charset="0"/>
                <a:ea typeface="Calibri"/>
                <a:cs typeface="Times New Roman" pitchFamily="18" charset="0"/>
              </a:rPr>
              <a:t>. </a:t>
            </a:r>
            <a:r>
              <a:rPr lang="en-US" sz="2400" b="1">
                <a:solidFill>
                  <a:srgbClr val="000000"/>
                </a:solidFill>
                <a:latin typeface="Times New Roman" pitchFamily="18" charset="0"/>
                <a:ea typeface="Calibri"/>
                <a:cs typeface="Times New Roman" pitchFamily="18" charset="0"/>
              </a:rPr>
              <a:t>Ý nghĩa công tác bảo dưỡng, tu sữa lò hơi.</a:t>
            </a:r>
            <a:endParaRPr lang="en-US" sz="2400" b="1">
              <a:solidFill>
                <a:srgbClr val="000000"/>
              </a:solidFill>
              <a:latin typeface="Times New Roman" pitchFamily="18" charset="0"/>
              <a:ea typeface="Arial"/>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Đảm bảo lò hơi làm việc an toàn tin cậy.</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Đảm bảo lò hơi làm việc với hiệu suất cao nhất có thể.</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Duy trì khả năng làm việc của các thiết bị chính và phụ</a:t>
            </a:r>
            <a:r>
              <a:rPr lang="en-US" sz="2400" smtClean="0">
                <a:latin typeface="Times New Roman" pitchFamily="18" charset="0"/>
                <a:ea typeface="Calibri"/>
                <a:cs typeface="Times New Roman" pitchFamily="18" charset="0"/>
              </a:rPr>
              <a:t>:</a:t>
            </a:r>
            <a:endParaRPr lang="en-US" sz="2400" b="1">
              <a:solidFill>
                <a:srgbClr val="000000"/>
              </a:solidFill>
              <a:effectLst/>
              <a:latin typeface="Times New Roman" pitchFamily="18" charset="0"/>
              <a:ea typeface="Arial"/>
              <a:cs typeface="Times New Roman" pitchFamily="18" charset="0"/>
            </a:endParaRPr>
          </a:p>
        </p:txBody>
      </p:sp>
    </p:spTree>
    <p:extLst>
      <p:ext uri="{BB962C8B-B14F-4D97-AF65-F5344CB8AC3E}">
        <p14:creationId xmlns:p14="http://schemas.microsoft.com/office/powerpoint/2010/main" val="6128396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457200"/>
            <a:ext cx="8382000" cy="5611793"/>
          </a:xfrm>
          <a:prstGeom prst="rect">
            <a:avLst/>
          </a:prstGeom>
          <a:noFill/>
        </p:spPr>
        <p:txBody>
          <a:bodyPr wrap="square" rtlCol="0">
            <a:spAutoFit/>
          </a:bodyPr>
          <a:lstStyle/>
          <a:p>
            <a:pPr algn="just">
              <a:spcAft>
                <a:spcPts val="1000"/>
              </a:spcAft>
            </a:pPr>
            <a:r>
              <a:rPr lang="en-US" sz="2400" b="1">
                <a:solidFill>
                  <a:srgbClr val="000000"/>
                </a:solidFill>
                <a:latin typeface="Times New Roman" pitchFamily="18" charset="0"/>
                <a:ea typeface="Calibri"/>
                <a:cs typeface="Times New Roman" pitchFamily="18" charset="0"/>
              </a:rPr>
              <a:t>II</a:t>
            </a:r>
            <a:r>
              <a:rPr lang="en-US" sz="2800" b="1">
                <a:solidFill>
                  <a:srgbClr val="000000"/>
                </a:solidFill>
                <a:latin typeface="Times New Roman" pitchFamily="18" charset="0"/>
                <a:ea typeface="Calibri"/>
                <a:cs typeface="Times New Roman" pitchFamily="18" charset="0"/>
              </a:rPr>
              <a:t>. Lịch bảo dưỡng, tu sữa định kì.</a:t>
            </a:r>
            <a:endParaRPr lang="en-US" sz="2800" b="1">
              <a:solidFill>
                <a:srgbClr val="000000"/>
              </a:solidFill>
              <a:latin typeface="Times New Roman" pitchFamily="18" charset="0"/>
              <a:ea typeface="Arial"/>
              <a:cs typeface="Times New Roman" pitchFamily="18" charset="0"/>
            </a:endParaRPr>
          </a:p>
          <a:p>
            <a:pPr marL="342900" marR="0" lvl="0" indent="-342900" algn="just">
              <a:spcBef>
                <a:spcPts val="0"/>
              </a:spcBef>
              <a:spcAft>
                <a:spcPts val="1000"/>
              </a:spcAft>
              <a:buFont typeface="+mj-lt"/>
              <a:buAutoNum type="arabicPeriod"/>
            </a:pPr>
            <a:r>
              <a:rPr lang="en-US" sz="2400" b="1">
                <a:latin typeface="Times New Roman" pitchFamily="18" charset="0"/>
                <a:ea typeface="Calibri"/>
                <a:cs typeface="Times New Roman" pitchFamily="18" charset="0"/>
              </a:rPr>
              <a:t>Công việc hàng tuần.</a:t>
            </a:r>
            <a:endParaRPr lang="en-US" sz="2400" b="1">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Vệ sinh lọc dầu, theo mức độ bám bẩn thực tế mà xác định lại chu kì cho các lần sau đó.</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Kiểm tra, lau chùi phốt-cell và béc phun dầu (nếu đốt dầu FO)</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Kiểm tra nhanh độ PH </a:t>
            </a:r>
            <a:r>
              <a:rPr lang="en-US" sz="2400" smtClean="0">
                <a:latin typeface="Times New Roman" pitchFamily="18" charset="0"/>
                <a:ea typeface="Calibri"/>
                <a:cs typeface="Times New Roman" pitchFamily="18" charset="0"/>
              </a:rPr>
              <a:t>và </a:t>
            </a:r>
            <a:r>
              <a:rPr lang="en-US" sz="2400">
                <a:latin typeface="Times New Roman" pitchFamily="18" charset="0"/>
                <a:ea typeface="Calibri"/>
                <a:cs typeface="Times New Roman" pitchFamily="18" charset="0"/>
              </a:rPr>
              <a:t>độ cứng của nước cấp.</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Nếu có thiết bị dự phòng như bơm, lọc, sấy… nên thay nhau làm việc mỗi tuần.</a:t>
            </a:r>
            <a:endParaRPr lang="en-US" sz="2400">
              <a:latin typeface="Times New Roman" pitchFamily="18" charset="0"/>
              <a:cs typeface="Times New Roman" pitchFamily="18" charset="0"/>
            </a:endParaRPr>
          </a:p>
          <a:p>
            <a:pPr marR="0" lvl="0" algn="just">
              <a:spcBef>
                <a:spcPts val="0"/>
              </a:spcBef>
              <a:spcAft>
                <a:spcPts val="1000"/>
              </a:spcAft>
            </a:pPr>
            <a:r>
              <a:rPr lang="en-US" sz="2400" b="1" smtClean="0">
                <a:latin typeface="Times New Roman" pitchFamily="18" charset="0"/>
                <a:ea typeface="Calibri"/>
                <a:cs typeface="Times New Roman" pitchFamily="18" charset="0"/>
              </a:rPr>
              <a:t>2. Hàng </a:t>
            </a:r>
            <a:r>
              <a:rPr lang="en-US" sz="2400" b="1">
                <a:latin typeface="Times New Roman" pitchFamily="18" charset="0"/>
                <a:ea typeface="Calibri"/>
                <a:cs typeface="Times New Roman" pitchFamily="18" charset="0"/>
              </a:rPr>
              <a:t>tháng</a:t>
            </a:r>
            <a:endParaRPr lang="en-US" sz="2400" b="1">
              <a:latin typeface="Times New Roman" pitchFamily="18" charset="0"/>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Kiểm tra bơm nước cấp và các phụ kiện khác của bơm </a:t>
            </a:r>
            <a:r>
              <a:rPr lang="en-US" sz="2400" smtClean="0">
                <a:latin typeface="Times New Roman" pitchFamily="18" charset="0"/>
                <a:ea typeface="Calibri"/>
                <a:cs typeface="Times New Roman" pitchFamily="18" charset="0"/>
              </a:rPr>
              <a:t>Vệ </a:t>
            </a:r>
            <a:r>
              <a:rPr lang="en-US" sz="2400">
                <a:latin typeface="Times New Roman" pitchFamily="18" charset="0"/>
                <a:ea typeface="Calibri"/>
                <a:cs typeface="Times New Roman" pitchFamily="18" charset="0"/>
              </a:rPr>
              <a:t>sinh lọc nước, các thiết bị xử lý nước nếu có.</a:t>
            </a:r>
            <a:endParaRPr lang="en-US" sz="2400">
              <a:latin typeface="Times New Roman" pitchFamily="18" charset="0"/>
              <a:cs typeface="Times New Roman" pitchFamily="18" charset="0"/>
            </a:endParaRPr>
          </a:p>
          <a:p>
            <a:r>
              <a:rPr lang="en-US" sz="2400">
                <a:latin typeface="Times New Roman" pitchFamily="18" charset="0"/>
                <a:ea typeface="Calibri"/>
                <a:cs typeface="Times New Roman" pitchFamily="18" charset="0"/>
              </a:rPr>
              <a:t>Lấy mẫu nước cấpvà nước lò đi phân tích</a:t>
            </a:r>
            <a:endParaRPr lang="en-US" sz="2400" b="1">
              <a:solidFill>
                <a:srgbClr val="000000"/>
              </a:solidFill>
              <a:effectLst/>
              <a:latin typeface="Times New Roman" pitchFamily="18" charset="0"/>
              <a:ea typeface="Arial"/>
              <a:cs typeface="Times New Roman" pitchFamily="18" charset="0"/>
            </a:endParaRPr>
          </a:p>
        </p:txBody>
      </p:sp>
    </p:spTree>
    <p:extLst>
      <p:ext uri="{BB962C8B-B14F-4D97-AF65-F5344CB8AC3E}">
        <p14:creationId xmlns:p14="http://schemas.microsoft.com/office/powerpoint/2010/main" val="20777592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457200"/>
            <a:ext cx="8382000" cy="5551263"/>
          </a:xfrm>
          <a:prstGeom prst="rect">
            <a:avLst/>
          </a:prstGeom>
          <a:noFill/>
        </p:spPr>
        <p:txBody>
          <a:bodyPr wrap="square" rtlCol="0">
            <a:spAutoFit/>
          </a:bodyPr>
          <a:lstStyle/>
          <a:p>
            <a:pPr marR="0" lvl="0" algn="just">
              <a:lnSpc>
                <a:spcPct val="115000"/>
              </a:lnSpc>
              <a:spcBef>
                <a:spcPts val="0"/>
              </a:spcBef>
              <a:spcAft>
                <a:spcPts val="1000"/>
              </a:spcAft>
            </a:pPr>
            <a:r>
              <a:rPr lang="en-US" sz="2400" b="1" smtClean="0">
                <a:latin typeface="Times New Roman" pitchFamily="18" charset="0"/>
                <a:ea typeface="Calibri"/>
                <a:cs typeface="Times New Roman" pitchFamily="18" charset="0"/>
              </a:rPr>
              <a:t>3.Hàng </a:t>
            </a:r>
            <a:r>
              <a:rPr lang="en-US" sz="2400" b="1">
                <a:latin typeface="Times New Roman" pitchFamily="18" charset="0"/>
                <a:ea typeface="Calibri"/>
                <a:cs typeface="Times New Roman" pitchFamily="18" charset="0"/>
              </a:rPr>
              <a:t>quý.</a:t>
            </a:r>
            <a:endParaRPr lang="en-US" sz="2400" b="1">
              <a:latin typeface="Times New Roman" pitchFamily="18" charset="0"/>
              <a:cs typeface="Times New Roman" pitchFamily="18" charset="0"/>
            </a:endParaRPr>
          </a:p>
          <a:p>
            <a:pPr algn="just">
              <a:spcAft>
                <a:spcPts val="1000"/>
              </a:spcAft>
            </a:pPr>
            <a:r>
              <a:rPr lang="en-US" sz="2400">
                <a:solidFill>
                  <a:srgbClr val="000000"/>
                </a:solidFill>
                <a:latin typeface="Times New Roman" pitchFamily="18" charset="0"/>
                <a:ea typeface="Calibri"/>
                <a:cs typeface="Times New Roman" pitchFamily="18" charset="0"/>
              </a:rPr>
              <a:t>Thực hiện các công việc như ở mục hàng tháng, ngoài ra còn phải:</a:t>
            </a:r>
            <a:endParaRPr lang="en-US" sz="2400" b="1">
              <a:solidFill>
                <a:srgbClr val="000000"/>
              </a:solidFill>
              <a:latin typeface="Times New Roman" pitchFamily="18" charset="0"/>
              <a:ea typeface="Arial"/>
              <a:cs typeface="Times New Roman" pitchFamily="18" charset="0"/>
            </a:endParaRPr>
          </a:p>
          <a:p>
            <a:pPr marL="342900" marR="0" lvl="0" indent="-342900" algn="just">
              <a:lnSpc>
                <a:spcPct val="115000"/>
              </a:lnSpc>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Kiểm tra các béc đốt dầu, lọc dầu, phốt-cell, điện cực đánh lửa. kiểm tra tình trạng đóng bồ hóng khu vực buồng đốt.</a:t>
            </a:r>
            <a:endParaRPr lang="en-US" sz="2400">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Kiểm tra và ghi lại nhiệt độ khói thoát thành phần khói( nếu được).</a:t>
            </a:r>
            <a:endParaRPr lang="en-US" sz="2400">
              <a:latin typeface="Times New Roman" pitchFamily="18" charset="0"/>
              <a:cs typeface="Times New Roman" pitchFamily="18" charset="0"/>
            </a:endParaRPr>
          </a:p>
          <a:p>
            <a:pPr marR="0" lvl="0" algn="just">
              <a:lnSpc>
                <a:spcPct val="115000"/>
              </a:lnSpc>
              <a:spcBef>
                <a:spcPts val="0"/>
              </a:spcBef>
              <a:spcAft>
                <a:spcPts val="1000"/>
              </a:spcAft>
            </a:pPr>
            <a:r>
              <a:rPr lang="en-US" sz="2400" b="1" smtClean="0">
                <a:latin typeface="Times New Roman" pitchFamily="18" charset="0"/>
                <a:ea typeface="Calibri"/>
                <a:cs typeface="Times New Roman" pitchFamily="18" charset="0"/>
              </a:rPr>
              <a:t>4. Hàng </a:t>
            </a:r>
            <a:r>
              <a:rPr lang="en-US" sz="2400" b="1">
                <a:latin typeface="Times New Roman" pitchFamily="18" charset="0"/>
                <a:ea typeface="Calibri"/>
                <a:cs typeface="Times New Roman" pitchFamily="18" charset="0"/>
              </a:rPr>
              <a:t>sáu tháng.</a:t>
            </a:r>
            <a:endParaRPr lang="en-US" sz="2400" b="1">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Tháo rửa, lọc dầu.</a:t>
            </a:r>
            <a:endParaRPr lang="en-US" sz="2400">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Symbol"/>
              <a:buChar char=""/>
              <a:tabLst>
                <a:tab pos="285750" algn="l"/>
              </a:tabLst>
            </a:pPr>
            <a:r>
              <a:rPr lang="en-US" sz="2400">
                <a:latin typeface="Times New Roman" pitchFamily="18" charset="0"/>
                <a:ea typeface="Calibri"/>
                <a:cs typeface="Times New Roman" pitchFamily="18" charset="0"/>
              </a:rPr>
              <a:t>Tra dầu, mỡ cho động cơ, bơm… theo hướng dẫn của hãng chế tạo và catologue của thiết bị.</a:t>
            </a:r>
            <a:endParaRPr lang="en-US" sz="2400">
              <a:latin typeface="Times New Roman" pitchFamily="18" charset="0"/>
              <a:cs typeface="Times New Roman" pitchFamily="18" charset="0"/>
            </a:endParaRPr>
          </a:p>
          <a:p>
            <a:r>
              <a:rPr lang="en-US" sz="2400">
                <a:latin typeface="Times New Roman" pitchFamily="18" charset="0"/>
                <a:ea typeface="Calibri"/>
                <a:cs typeface="Times New Roman" pitchFamily="18" charset="0"/>
              </a:rPr>
              <a:t>Vệ sinh toàn bộ đường khói</a:t>
            </a:r>
            <a:endParaRPr lang="en-US" sz="2400" b="1">
              <a:solidFill>
                <a:srgbClr val="000000"/>
              </a:solidFill>
              <a:effectLst/>
              <a:latin typeface="Times New Roman" pitchFamily="18" charset="0"/>
              <a:ea typeface="Arial"/>
              <a:cs typeface="Times New Roman" pitchFamily="18" charset="0"/>
            </a:endParaRPr>
          </a:p>
        </p:txBody>
      </p:sp>
    </p:spTree>
    <p:extLst>
      <p:ext uri="{BB962C8B-B14F-4D97-AF65-F5344CB8AC3E}">
        <p14:creationId xmlns:p14="http://schemas.microsoft.com/office/powerpoint/2010/main" val="17733618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304800" y="457200"/>
                <a:ext cx="8534400" cy="5663089"/>
              </a:xfrm>
              <a:prstGeom prst="rect">
                <a:avLst/>
              </a:prstGeom>
              <a:noFill/>
            </p:spPr>
            <p:txBody>
              <a:bodyPr wrap="square" rtlCol="0">
                <a:spAutoFit/>
              </a:bodyPr>
              <a:lstStyle/>
              <a:p>
                <a:pPr marR="0" lvl="0" algn="just">
                  <a:spcBef>
                    <a:spcPts val="0"/>
                  </a:spcBef>
                  <a:spcAft>
                    <a:spcPts val="1000"/>
                  </a:spcAft>
                </a:pPr>
                <a:r>
                  <a:rPr lang="en-US" sz="2400" b="1" smtClean="0">
                    <a:latin typeface="Times New Roman" pitchFamily="18" charset="0"/>
                    <a:ea typeface="Calibri"/>
                    <a:cs typeface="Times New Roman" pitchFamily="18" charset="0"/>
                  </a:rPr>
                  <a:t>5. Hàng </a:t>
                </a:r>
                <a:r>
                  <a:rPr lang="en-US" sz="2400" b="1">
                    <a:latin typeface="Times New Roman" pitchFamily="18" charset="0"/>
                    <a:ea typeface="Calibri"/>
                    <a:cs typeface="Times New Roman" pitchFamily="18" charset="0"/>
                  </a:rPr>
                  <a:t>năm</a:t>
                </a:r>
                <a:endParaRPr lang="en-US" sz="2400" b="1">
                  <a:effectLst/>
                  <a:latin typeface="Times New Roman" pitchFamily="18" charset="0"/>
                  <a:cs typeface="Times New Roman" pitchFamily="18" charset="0"/>
                </a:endParaRPr>
              </a:p>
              <a:p>
                <a:pPr marL="228600" marR="0" algn="just">
                  <a:spcBef>
                    <a:spcPts val="0"/>
                  </a:spcBef>
                  <a:spcAft>
                    <a:spcPts val="1000"/>
                  </a:spcAft>
                </a:pPr>
                <a:r>
                  <a:rPr lang="en-US" sz="2400" b="0">
                    <a:solidFill>
                      <a:srgbClr val="000000"/>
                    </a:solidFill>
                    <a:effectLst/>
                    <a:latin typeface="Times New Roman" pitchFamily="18" charset="0"/>
                    <a:ea typeface="Calibri"/>
                    <a:cs typeface="Times New Roman" pitchFamily="18" charset="0"/>
                  </a:rPr>
                  <a:t>Thực hiện các công việc hạng mục như sáu tháng, ngoài ra còn phải:</a:t>
                </a:r>
                <a:endParaRPr lang="en-US" sz="2400" b="1">
                  <a:solidFill>
                    <a:srgbClr val="000000"/>
                  </a:solidFill>
                  <a:effectLst/>
                  <a:latin typeface="Times New Roman" pitchFamily="18" charset="0"/>
                  <a:ea typeface="Arial"/>
                  <a:cs typeface="Times New Roman" pitchFamily="18" charset="0"/>
                </a:endParaRPr>
              </a:p>
              <a:p>
                <a:pPr marL="342900" marR="0" lvl="0" indent="-342900" algn="just">
                  <a:spcBef>
                    <a:spcPts val="0"/>
                  </a:spcBef>
                  <a:spcAft>
                    <a:spcPts val="1000"/>
                  </a:spcAft>
                  <a:buFont typeface="Symbol"/>
                  <a:buChar char=""/>
                  <a:tabLst>
                    <a:tab pos="285750" algn="l"/>
                  </a:tabLst>
                </a:pPr>
                <a:r>
                  <a:rPr lang="en-US" sz="2400" b="0">
                    <a:effectLst/>
                    <a:latin typeface="Times New Roman" pitchFamily="18" charset="0"/>
                    <a:ea typeface="Calibri"/>
                    <a:cs typeface="Times New Roman" pitchFamily="18" charset="0"/>
                  </a:rPr>
                  <a:t>Kiểm tra vệ sinh đường nước: tháo cửa người </a:t>
                </a:r>
                <a:r>
                  <a:rPr lang="en-US" sz="2400" b="0" smtClean="0">
                    <a:effectLst/>
                    <a:latin typeface="Times New Roman" pitchFamily="18" charset="0"/>
                    <a:ea typeface="Calibri"/>
                    <a:cs typeface="Times New Roman" pitchFamily="18" charset="0"/>
                  </a:rPr>
                  <a:t>chui, xem </a:t>
                </a:r>
                <a:r>
                  <a:rPr lang="en-US" sz="2400" b="0">
                    <a:effectLst/>
                    <a:latin typeface="Times New Roman" pitchFamily="18" charset="0"/>
                    <a:ea typeface="Calibri"/>
                    <a:cs typeface="Times New Roman" pitchFamily="18" charset="0"/>
                  </a:rPr>
                  <a:t>xét tình trang ăn mòn và đóng cáu trong lò. Xả nước lam sạch phía trong lò. Nếu lớp cáu cặn bám dày bám đều khoảng &gt;1mm hay bám cục bộ&gt; 1.5mm) cần phải tiến hành phá cáu.</a:t>
                </a:r>
                <a:endParaRPr lang="en-US" sz="2400">
                  <a:effectLst/>
                  <a:latin typeface="Times New Roman" pitchFamily="18" charset="0"/>
                  <a:cs typeface="Times New Roman" pitchFamily="18" charset="0"/>
                </a:endParaRPr>
              </a:p>
              <a:p>
                <a:pPr marL="342900" marR="0" lvl="0" indent="-342900" algn="just">
                  <a:spcBef>
                    <a:spcPts val="0"/>
                  </a:spcBef>
                  <a:spcAft>
                    <a:spcPts val="1000"/>
                  </a:spcAft>
                  <a:buFont typeface="+mj-lt"/>
                  <a:buAutoNum type="alphaLcParenR"/>
                </a:pPr>
                <a:r>
                  <a:rPr lang="en-US" sz="2400" b="1">
                    <a:effectLst/>
                    <a:latin typeface="Times New Roman" pitchFamily="18" charset="0"/>
                    <a:ea typeface="Calibri"/>
                    <a:cs typeface="Times New Roman" pitchFamily="18" charset="0"/>
                  </a:rPr>
                  <a:t>Phá cáu bằng cơ khí:</a:t>
                </a:r>
                <a:endParaRPr lang="en-US" sz="2400" b="1">
                  <a:effectLst/>
                  <a:latin typeface="Times New Roman" pitchFamily="18" charset="0"/>
                  <a:cs typeface="Times New Roman" pitchFamily="18" charset="0"/>
                </a:endParaRPr>
              </a:p>
              <a:p>
                <a:pPr marL="228600" marR="0" indent="228600" algn="just">
                  <a:spcBef>
                    <a:spcPts val="0"/>
                  </a:spcBef>
                  <a:spcAft>
                    <a:spcPts val="1000"/>
                  </a:spcAft>
                </a:pPr>
                <a:r>
                  <a:rPr lang="en-US" sz="2400" b="0">
                    <a:solidFill>
                      <a:srgbClr val="000000"/>
                    </a:solidFill>
                    <a:effectLst/>
                    <a:latin typeface="Times New Roman" pitchFamily="18" charset="0"/>
                    <a:ea typeface="Calibri"/>
                    <a:cs typeface="Times New Roman" pitchFamily="18" charset="0"/>
                  </a:rPr>
                  <a:t>Dùng nước xịt rửa: dùng khí nén thổi, dùng dao cạo cáu hình trái khế ( đối với lò hơi ống nước), dùng bàn chải sắt.</a:t>
                </a:r>
                <a:endParaRPr lang="en-US" sz="2400" b="1">
                  <a:solidFill>
                    <a:srgbClr val="000000"/>
                  </a:solidFill>
                  <a:effectLst/>
                  <a:latin typeface="Times New Roman" pitchFamily="18" charset="0"/>
                  <a:ea typeface="Arial"/>
                  <a:cs typeface="Times New Roman" pitchFamily="18" charset="0"/>
                </a:endParaRPr>
              </a:p>
              <a:p>
                <a:pPr marL="228600" marR="0" algn="just">
                  <a:spcBef>
                    <a:spcPts val="0"/>
                  </a:spcBef>
                  <a:spcAft>
                    <a:spcPts val="1000"/>
                  </a:spcAft>
                </a:pPr>
                <a:r>
                  <a:rPr lang="en-US" sz="2400" b="1">
                    <a:solidFill>
                      <a:srgbClr val="000000"/>
                    </a:solidFill>
                    <a:effectLst/>
                    <a:latin typeface="Times New Roman" pitchFamily="18" charset="0"/>
                    <a:ea typeface="Calibri"/>
                    <a:cs typeface="Times New Roman" pitchFamily="18" charset="0"/>
                  </a:rPr>
                  <a:t>b) phá cáu bằng hóa chất.</a:t>
                </a:r>
                <a:endParaRPr lang="en-US" sz="2400" b="1">
                  <a:solidFill>
                    <a:srgbClr val="000000"/>
                  </a:solidFill>
                  <a:effectLst/>
                  <a:latin typeface="Times New Roman" pitchFamily="18" charset="0"/>
                  <a:ea typeface="Arial"/>
                  <a:cs typeface="Times New Roman" pitchFamily="18" charset="0"/>
                </a:endParaRPr>
              </a:p>
              <a:p>
                <a:r>
                  <a:rPr lang="en-US" sz="2400">
                    <a:effectLst/>
                    <a:latin typeface="Times New Roman" pitchFamily="18" charset="0"/>
                    <a:ea typeface="Calibri"/>
                    <a:cs typeface="Times New Roman" pitchFamily="18" charset="0"/>
                  </a:rPr>
                  <a:t>Tùy theo thành phần của cáu mà dùng các loại hóa chất thích hợp ( HCL, </a:t>
                </a:r>
                <a14:m>
                  <m:oMath xmlns:m="http://schemas.openxmlformats.org/officeDocument/2006/math">
                    <m:sSub>
                      <m:sSubPr>
                        <m:ctrlPr>
                          <a:rPr lang="en-US" sz="2400" b="0" i="1">
                            <a:effectLst/>
                            <a:latin typeface="Cambria Math"/>
                            <a:ea typeface="Calibri"/>
                          </a:rPr>
                        </m:ctrlPr>
                      </m:sSubPr>
                      <m:e>
                        <m:r>
                          <a:rPr lang="en-US" sz="2400" b="1" i="1">
                            <a:effectLst/>
                            <a:latin typeface="Cambria Math"/>
                            <a:ea typeface="Calibri"/>
                            <a:cs typeface="Times New Roman"/>
                          </a:rPr>
                          <m:t>𝐇</m:t>
                        </m:r>
                      </m:e>
                      <m:sub>
                        <m:r>
                          <a:rPr lang="en-US" sz="2400" b="1" i="1">
                            <a:effectLst/>
                            <a:latin typeface="Cambria Math"/>
                            <a:ea typeface="Calibri"/>
                            <a:cs typeface="Times New Roman"/>
                          </a:rPr>
                          <m:t>𝟐</m:t>
                        </m:r>
                      </m:sub>
                    </m:sSub>
                    <m:sSub>
                      <m:sSubPr>
                        <m:ctrlPr>
                          <a:rPr lang="en-US" sz="2400" b="0" i="1">
                            <a:effectLst/>
                            <a:latin typeface="Cambria Math"/>
                            <a:ea typeface="Calibri"/>
                          </a:rPr>
                        </m:ctrlPr>
                      </m:sSubPr>
                      <m:e>
                        <m:r>
                          <a:rPr lang="en-US" sz="2400" b="1" i="1">
                            <a:effectLst/>
                            <a:latin typeface="Cambria Math"/>
                            <a:ea typeface="Calibri"/>
                            <a:cs typeface="Times New Roman"/>
                          </a:rPr>
                          <m:t>𝐒𝐎</m:t>
                        </m:r>
                      </m:e>
                      <m:sub>
                        <m:r>
                          <a:rPr lang="en-US" sz="2400" b="1" i="1">
                            <a:effectLst/>
                            <a:latin typeface="Cambria Math"/>
                            <a:ea typeface="Calibri"/>
                            <a:cs typeface="Times New Roman"/>
                          </a:rPr>
                          <m:t>𝟒</m:t>
                        </m:r>
                      </m:sub>
                    </m:sSub>
                  </m:oMath>
                </a14:m>
                <a:r>
                  <a:rPr lang="en-US" sz="2400">
                    <a:effectLst/>
                    <a:latin typeface="Times New Roman" pitchFamily="18" charset="0"/>
                    <a:ea typeface="Times New Roman"/>
                    <a:cs typeface="Times New Roman" pitchFamily="18" charset="0"/>
                  </a:rPr>
                  <a:t>…). </a:t>
                </a:r>
                <a:endParaRPr lang="en-US" sz="2400" b="1">
                  <a:solidFill>
                    <a:srgbClr val="000000"/>
                  </a:solidFill>
                  <a:effectLst/>
                  <a:latin typeface="Times New Roman" pitchFamily="18" charset="0"/>
                  <a:ea typeface="Arial"/>
                  <a:cs typeface="Times New Roman"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304800" y="457200"/>
                <a:ext cx="8534400" cy="5663089"/>
              </a:xfrm>
              <a:prstGeom prst="rect">
                <a:avLst/>
              </a:prstGeom>
              <a:blipFill rotWithShape="1">
                <a:blip r:embed="rId2"/>
                <a:stretch>
                  <a:fillRect l="-1071" t="-861" r="-1071" b="-1507"/>
                </a:stretch>
              </a:blipFill>
            </p:spPr>
            <p:txBody>
              <a:bodyPr/>
              <a:lstStyle/>
              <a:p>
                <a:r>
                  <a:rPr lang="en-US">
                    <a:noFill/>
                  </a:rPr>
                  <a:t> </a:t>
                </a:r>
              </a:p>
            </p:txBody>
          </p:sp>
        </mc:Fallback>
      </mc:AlternateContent>
    </p:spTree>
    <p:extLst>
      <p:ext uri="{BB962C8B-B14F-4D97-AF65-F5344CB8AC3E}">
        <p14:creationId xmlns:p14="http://schemas.microsoft.com/office/powerpoint/2010/main" val="37128162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67929"/>
            <a:ext cx="7391400" cy="517065"/>
          </a:xfrm>
          <a:prstGeom prst="rect">
            <a:avLst/>
          </a:prstGeom>
          <a:noFill/>
        </p:spPr>
        <p:txBody>
          <a:bodyPr wrap="square" rtlCol="0">
            <a:spAutoFit/>
          </a:bodyPr>
          <a:lstStyle/>
          <a:p>
            <a:pPr algn="ctr">
              <a:lnSpc>
                <a:spcPct val="115000"/>
              </a:lnSpc>
              <a:spcAft>
                <a:spcPts val="1000"/>
              </a:spcAft>
            </a:pPr>
            <a:r>
              <a:rPr lang="en-US" sz="2400" b="1" smtClean="0">
                <a:solidFill>
                  <a:srgbClr val="000000"/>
                </a:solidFill>
                <a:latin typeface="Times New Roman"/>
                <a:ea typeface="Calibri"/>
              </a:rPr>
              <a:t>CHƯƠNG </a:t>
            </a:r>
            <a:r>
              <a:rPr lang="en-US" sz="2400" b="1">
                <a:solidFill>
                  <a:srgbClr val="000000"/>
                </a:solidFill>
                <a:latin typeface="Times New Roman"/>
                <a:ea typeface="Calibri"/>
              </a:rPr>
              <a:t>V: QUY TRÌNH VẬN HÀNH NỒI HƠI</a:t>
            </a:r>
            <a:endParaRPr lang="en-US" sz="2400" b="1">
              <a:solidFill>
                <a:srgbClr val="000000"/>
              </a:solidFill>
              <a:effectLst/>
              <a:latin typeface="Times New Roman"/>
              <a:ea typeface="Arial"/>
            </a:endParaRPr>
          </a:p>
        </p:txBody>
      </p:sp>
      <p:sp>
        <p:nvSpPr>
          <p:cNvPr id="5" name="TextBox 4"/>
          <p:cNvSpPr txBox="1"/>
          <p:nvPr/>
        </p:nvSpPr>
        <p:spPr>
          <a:xfrm>
            <a:off x="762000" y="914400"/>
            <a:ext cx="8153400" cy="5628016"/>
          </a:xfrm>
          <a:prstGeom prst="rect">
            <a:avLst/>
          </a:prstGeom>
          <a:noFill/>
        </p:spPr>
        <p:txBody>
          <a:bodyPr wrap="square" rtlCol="0">
            <a:spAutoFit/>
          </a:bodyPr>
          <a:lstStyle/>
          <a:p>
            <a:pPr marL="400050" indent="-400050" algn="just">
              <a:lnSpc>
                <a:spcPct val="115000"/>
              </a:lnSpc>
              <a:spcAft>
                <a:spcPts val="1000"/>
              </a:spcAft>
              <a:buAutoNum type="romanUcPeriod"/>
            </a:pPr>
            <a:r>
              <a:rPr lang="en-US" sz="2400" b="1" smtClean="0">
                <a:solidFill>
                  <a:srgbClr val="000000"/>
                </a:solidFill>
                <a:latin typeface="Times New Roman"/>
                <a:ea typeface="Calibri"/>
              </a:rPr>
              <a:t>Quy </a:t>
            </a:r>
            <a:r>
              <a:rPr lang="en-US" sz="2400" b="1">
                <a:solidFill>
                  <a:srgbClr val="000000"/>
                </a:solidFill>
                <a:latin typeface="Times New Roman"/>
                <a:ea typeface="Calibri"/>
              </a:rPr>
              <a:t>Trình Vận Hành Nồi Hơi</a:t>
            </a:r>
            <a:r>
              <a:rPr lang="en-US" sz="2400" b="1" smtClean="0">
                <a:solidFill>
                  <a:srgbClr val="000000"/>
                </a:solidFill>
                <a:latin typeface="Times New Roman"/>
                <a:ea typeface="Calibri"/>
              </a:rPr>
              <a:t>:</a:t>
            </a:r>
          </a:p>
          <a:p>
            <a:pPr indent="228600" algn="just">
              <a:lnSpc>
                <a:spcPct val="115000"/>
              </a:lnSpc>
              <a:spcAft>
                <a:spcPts val="1000"/>
              </a:spcAft>
            </a:pPr>
            <a:r>
              <a:rPr lang="en-US" sz="2400">
                <a:solidFill>
                  <a:srgbClr val="000000"/>
                </a:solidFill>
                <a:latin typeface="Times New Roman"/>
                <a:ea typeface="Calibri"/>
              </a:rPr>
              <a:t>Lò hơi khi đưa vào vận hành bắt buộc phải có quy trình vận hành lò hơi. Trong quy trình vận hành phải quy định cụ thể những công việc, thao tác, phân công nhiệm vụ của công nhân đốt lò hơi trong 3 trường hợp sau:</a:t>
            </a:r>
            <a:endParaRPr lang="en-US" sz="2400" b="1">
              <a:solidFill>
                <a:srgbClr val="000000"/>
              </a:solidFill>
              <a:latin typeface="Times New Roman"/>
              <a:ea typeface="Arial"/>
            </a:endParaRPr>
          </a:p>
          <a:p>
            <a:pPr marL="342900" indent="-342900" algn="just">
              <a:lnSpc>
                <a:spcPct val="115000"/>
              </a:lnSpc>
              <a:spcAft>
                <a:spcPts val="1000"/>
              </a:spcAft>
              <a:buAutoNum type="arabicPeriod"/>
            </a:pPr>
            <a:r>
              <a:rPr lang="en-US" sz="2400" b="1" smtClean="0">
                <a:solidFill>
                  <a:srgbClr val="000000"/>
                </a:solidFill>
                <a:latin typeface="Times New Roman"/>
                <a:ea typeface="Calibri"/>
              </a:rPr>
              <a:t>Chuẩn </a:t>
            </a:r>
            <a:r>
              <a:rPr lang="en-US" sz="2400" b="1">
                <a:solidFill>
                  <a:srgbClr val="000000"/>
                </a:solidFill>
                <a:latin typeface="Times New Roman"/>
                <a:ea typeface="Calibri"/>
              </a:rPr>
              <a:t>bị đốt lò</a:t>
            </a:r>
            <a:r>
              <a:rPr lang="en-US" sz="2400" b="1" smtClean="0">
                <a:solidFill>
                  <a:srgbClr val="000000"/>
                </a:solidFill>
                <a:latin typeface="Times New Roman"/>
                <a:ea typeface="Calibri"/>
              </a:rPr>
              <a:t>:</a:t>
            </a:r>
          </a:p>
          <a:p>
            <a:pPr algn="just">
              <a:lnSpc>
                <a:spcPct val="115000"/>
              </a:lnSpc>
              <a:spcAft>
                <a:spcPts val="1000"/>
              </a:spcAft>
            </a:pPr>
            <a:r>
              <a:rPr lang="en-US" sz="2400" b="1">
                <a:solidFill>
                  <a:srgbClr val="000000"/>
                </a:solidFill>
                <a:latin typeface="Times New Roman"/>
                <a:ea typeface="Calibri"/>
              </a:rPr>
              <a:t>2. Trông nom lò hơi khi làm việc:</a:t>
            </a:r>
            <a:endParaRPr lang="en-US" sz="2400" b="1">
              <a:solidFill>
                <a:srgbClr val="000000"/>
              </a:solidFill>
              <a:latin typeface="Times New Roman"/>
              <a:ea typeface="Arial"/>
            </a:endParaRPr>
          </a:p>
          <a:p>
            <a:pPr algn="just">
              <a:lnSpc>
                <a:spcPct val="115000"/>
              </a:lnSpc>
              <a:spcAft>
                <a:spcPts val="1000"/>
              </a:spcAft>
            </a:pPr>
            <a:r>
              <a:rPr lang="en-US" sz="2400" b="1">
                <a:solidFill>
                  <a:srgbClr val="000000"/>
                </a:solidFill>
                <a:latin typeface="Times New Roman"/>
                <a:ea typeface="Calibri"/>
              </a:rPr>
              <a:t>3. Ngừng lò:</a:t>
            </a:r>
            <a:endParaRPr lang="en-US" sz="2400" b="1">
              <a:solidFill>
                <a:srgbClr val="000000"/>
              </a:solidFill>
              <a:latin typeface="Times New Roman"/>
              <a:ea typeface="Arial"/>
            </a:endParaRPr>
          </a:p>
          <a:p>
            <a:pPr algn="just">
              <a:lnSpc>
                <a:spcPct val="115000"/>
              </a:lnSpc>
              <a:spcAft>
                <a:spcPts val="1000"/>
              </a:spcAft>
            </a:pPr>
            <a:r>
              <a:rPr lang="en-US" sz="2400" b="1" smtClean="0">
                <a:solidFill>
                  <a:srgbClr val="000000"/>
                </a:solidFill>
                <a:latin typeface="Times New Roman"/>
                <a:ea typeface="Calibri"/>
              </a:rPr>
              <a:t>a</a:t>
            </a:r>
            <a:r>
              <a:rPr lang="en-US" sz="2400" b="1">
                <a:solidFill>
                  <a:srgbClr val="000000"/>
                </a:solidFill>
                <a:latin typeface="Times New Roman"/>
                <a:ea typeface="Calibri"/>
              </a:rPr>
              <a:t>. Ngừng lò bình thường để sửa chữa, vệ sinh:</a:t>
            </a:r>
            <a:endParaRPr lang="en-US" sz="2400" b="1">
              <a:solidFill>
                <a:srgbClr val="000000"/>
              </a:solidFill>
              <a:latin typeface="Times New Roman"/>
              <a:ea typeface="Arial"/>
            </a:endParaRPr>
          </a:p>
          <a:p>
            <a:pPr algn="just">
              <a:lnSpc>
                <a:spcPct val="115000"/>
              </a:lnSpc>
              <a:spcAft>
                <a:spcPts val="1000"/>
              </a:spcAft>
            </a:pPr>
            <a:r>
              <a:rPr lang="en-US" sz="2400" b="1" smtClean="0">
                <a:solidFill>
                  <a:srgbClr val="000000"/>
                </a:solidFill>
                <a:latin typeface="Times New Roman"/>
                <a:ea typeface="Calibri"/>
              </a:rPr>
              <a:t>b</a:t>
            </a:r>
            <a:r>
              <a:rPr lang="en-US" sz="2400" b="1">
                <a:solidFill>
                  <a:srgbClr val="000000"/>
                </a:solidFill>
                <a:latin typeface="Times New Roman"/>
                <a:ea typeface="Calibri"/>
              </a:rPr>
              <a:t>. Ngừng lò sự cố:</a:t>
            </a:r>
            <a:endParaRPr lang="en-US" sz="2400" b="1">
              <a:solidFill>
                <a:srgbClr val="000000"/>
              </a:solidFill>
              <a:latin typeface="Times New Roman"/>
              <a:ea typeface="Arial"/>
            </a:endParaRPr>
          </a:p>
          <a:p>
            <a:pPr algn="just">
              <a:lnSpc>
                <a:spcPct val="115000"/>
              </a:lnSpc>
              <a:spcAft>
                <a:spcPts val="1000"/>
              </a:spcAft>
            </a:pPr>
            <a:endParaRPr lang="en-US" sz="2400" b="1">
              <a:solidFill>
                <a:srgbClr val="000000"/>
              </a:solidFill>
              <a:effectLst/>
              <a:latin typeface="Times New Roman"/>
              <a:ea typeface="Arial"/>
            </a:endParaRPr>
          </a:p>
        </p:txBody>
      </p:sp>
    </p:spTree>
    <p:extLst>
      <p:ext uri="{BB962C8B-B14F-4D97-AF65-F5344CB8AC3E}">
        <p14:creationId xmlns:p14="http://schemas.microsoft.com/office/powerpoint/2010/main" val="16145940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467600" cy="1219199"/>
          </a:xfrm>
        </p:spPr>
        <p:txBody>
          <a:bodyPr>
            <a:normAutofit/>
          </a:bodyPr>
          <a:lstStyle/>
          <a:p>
            <a:pPr marL="182880" indent="0" algn="ctr">
              <a:buNone/>
            </a:pPr>
            <a:r>
              <a:rPr lang="en-US" sz="3200">
                <a:solidFill>
                  <a:schemeClr val="tx1"/>
                </a:solidFill>
                <a:effectLst/>
                <a:latin typeface="Times New Roman" pitchFamily="18" charset="0"/>
                <a:cs typeface="Times New Roman" pitchFamily="18" charset="0"/>
              </a:rPr>
              <a:t>Chương I:NGUYÊN LÝ, CẤU TẠO, PHÂN LOẠI VÀ ĐẶC TÍNH LÒ HƠI</a:t>
            </a:r>
          </a:p>
        </p:txBody>
      </p:sp>
      <p:sp>
        <p:nvSpPr>
          <p:cNvPr id="3" name="TextBox 2"/>
          <p:cNvSpPr txBox="1"/>
          <p:nvPr/>
        </p:nvSpPr>
        <p:spPr>
          <a:xfrm>
            <a:off x="27710" y="1362763"/>
            <a:ext cx="8458200" cy="1200329"/>
          </a:xfrm>
          <a:prstGeom prst="rect">
            <a:avLst/>
          </a:prstGeom>
          <a:noFill/>
        </p:spPr>
        <p:txBody>
          <a:bodyPr wrap="square" rtlCol="0">
            <a:spAutoFit/>
          </a:bodyPr>
          <a:lstStyle/>
          <a:p>
            <a:pPr lvl="0"/>
            <a:r>
              <a:rPr lang="en-US" sz="2400" b="1" smtClean="0">
                <a:latin typeface="Times New Roman" pitchFamily="18" charset="0"/>
                <a:cs typeface="Times New Roman" pitchFamily="18" charset="0"/>
              </a:rPr>
              <a:t>I:Ứng </a:t>
            </a:r>
            <a:r>
              <a:rPr lang="en-US" sz="2400" b="1">
                <a:latin typeface="Times New Roman" pitchFamily="18" charset="0"/>
                <a:cs typeface="Times New Roman" pitchFamily="18" charset="0"/>
              </a:rPr>
              <a:t>dụng của lò hơi trong công </a:t>
            </a:r>
            <a:r>
              <a:rPr lang="en-US" sz="2400" b="1" smtClean="0">
                <a:latin typeface="Times New Roman" pitchFamily="18" charset="0"/>
                <a:cs typeface="Times New Roman" pitchFamily="18" charset="0"/>
              </a:rPr>
              <a:t>nghiệp</a:t>
            </a:r>
          </a:p>
          <a:p>
            <a:pPr lvl="0"/>
            <a:r>
              <a:rPr lang="en-US" sz="2400" b="1" smtClean="0">
                <a:latin typeface="Times New Roman" pitchFamily="18" charset="0"/>
                <a:cs typeface="Times New Roman" pitchFamily="18" charset="0"/>
              </a:rPr>
              <a:t>1:Lò </a:t>
            </a:r>
            <a:r>
              <a:rPr lang="en-US" sz="2400" b="1">
                <a:latin typeface="Times New Roman" pitchFamily="18" charset="0"/>
                <a:cs typeface="Times New Roman" pitchFamily="18" charset="0"/>
              </a:rPr>
              <a:t>hơi được sử dụng trong ngành điện năng</a:t>
            </a:r>
          </a:p>
          <a:p>
            <a:endParaRPr lang="en-US" sz="240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590800"/>
            <a:ext cx="4648200" cy="3481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89967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55652"/>
            <a:ext cx="7924800" cy="517065"/>
          </a:xfrm>
          <a:prstGeom prst="rect">
            <a:avLst/>
          </a:prstGeom>
          <a:noFill/>
        </p:spPr>
        <p:txBody>
          <a:bodyPr wrap="square" rtlCol="0">
            <a:spAutoFit/>
          </a:bodyPr>
          <a:lstStyle/>
          <a:p>
            <a:pPr algn="ctr">
              <a:lnSpc>
                <a:spcPct val="115000"/>
              </a:lnSpc>
              <a:spcAft>
                <a:spcPts val="1000"/>
              </a:spcAft>
            </a:pPr>
            <a:r>
              <a:rPr lang="en-US" sz="2400" b="1">
                <a:solidFill>
                  <a:srgbClr val="000000"/>
                </a:solidFill>
                <a:latin typeface="Times New Roman"/>
                <a:ea typeface="Calibri"/>
              </a:rPr>
              <a:t>CHƯƠNGVI:QUY TRÌNH XỬ LÝ SỰ CỐ NỒI HƠI</a:t>
            </a:r>
            <a:endParaRPr lang="en-US" sz="2400" b="1">
              <a:solidFill>
                <a:srgbClr val="000000"/>
              </a:solidFill>
              <a:effectLst/>
              <a:latin typeface="Times New Roman"/>
              <a:ea typeface="Arial"/>
            </a:endParaRPr>
          </a:p>
        </p:txBody>
      </p:sp>
      <p:sp>
        <p:nvSpPr>
          <p:cNvPr id="5" name="TextBox 4"/>
          <p:cNvSpPr txBox="1"/>
          <p:nvPr/>
        </p:nvSpPr>
        <p:spPr>
          <a:xfrm>
            <a:off x="381000" y="572717"/>
            <a:ext cx="8382000" cy="6990440"/>
          </a:xfrm>
          <a:prstGeom prst="rect">
            <a:avLst/>
          </a:prstGeom>
          <a:noFill/>
        </p:spPr>
        <p:txBody>
          <a:bodyPr wrap="square" rtlCol="0">
            <a:spAutoFit/>
          </a:bodyPr>
          <a:lstStyle/>
          <a:p>
            <a:pPr algn="just">
              <a:lnSpc>
                <a:spcPct val="115000"/>
              </a:lnSpc>
              <a:spcAft>
                <a:spcPts val="1000"/>
              </a:spcAft>
            </a:pPr>
            <a:r>
              <a:rPr lang="en-US" sz="2400" b="1">
                <a:solidFill>
                  <a:srgbClr val="000000"/>
                </a:solidFill>
                <a:latin typeface="Times New Roman"/>
                <a:ea typeface="Calibri"/>
              </a:rPr>
              <a:t>I.Cạn nước quá mức:</a:t>
            </a:r>
            <a:endParaRPr lang="en-US" sz="2400" b="1">
              <a:solidFill>
                <a:srgbClr val="000000"/>
              </a:solidFill>
              <a:latin typeface="Times New Roman"/>
              <a:ea typeface="Arial"/>
            </a:endParaRPr>
          </a:p>
          <a:p>
            <a:pPr marL="228600" marR="0" algn="just">
              <a:lnSpc>
                <a:spcPct val="115000"/>
              </a:lnSpc>
              <a:spcBef>
                <a:spcPts val="0"/>
              </a:spcBef>
              <a:spcAft>
                <a:spcPts val="1000"/>
              </a:spcAft>
            </a:pPr>
            <a:r>
              <a:rPr lang="en-US" sz="2400" b="1">
                <a:solidFill>
                  <a:srgbClr val="000000"/>
                </a:solidFill>
                <a:latin typeface="Times New Roman"/>
                <a:ea typeface="Calibri"/>
              </a:rPr>
              <a:t>1.Hiện tượng</a:t>
            </a:r>
            <a:r>
              <a:rPr lang="en-US" sz="2400" b="1" smtClean="0">
                <a:solidFill>
                  <a:srgbClr val="000000"/>
                </a:solidFill>
                <a:latin typeface="Times New Roman"/>
                <a:ea typeface="Calibri"/>
              </a:rPr>
              <a:t>:</a:t>
            </a:r>
          </a:p>
          <a:p>
            <a:pPr marL="228600" marR="0" algn="just">
              <a:lnSpc>
                <a:spcPct val="115000"/>
              </a:lnSpc>
              <a:spcBef>
                <a:spcPts val="0"/>
              </a:spcBef>
              <a:spcAft>
                <a:spcPts val="1000"/>
              </a:spcAft>
            </a:pPr>
            <a:r>
              <a:rPr lang="en-US" sz="2400" b="1">
                <a:solidFill>
                  <a:srgbClr val="000000"/>
                </a:solidFill>
                <a:latin typeface="Times New Roman"/>
                <a:ea typeface="Calibri"/>
              </a:rPr>
              <a:t>2.Nguyên nhân:</a:t>
            </a:r>
            <a:endParaRPr lang="en-US" sz="2400" b="1">
              <a:solidFill>
                <a:srgbClr val="000000"/>
              </a:solidFill>
              <a:latin typeface="Times New Roman"/>
              <a:ea typeface="Arial"/>
            </a:endParaRPr>
          </a:p>
          <a:p>
            <a:pPr marL="228600" algn="just">
              <a:lnSpc>
                <a:spcPct val="115000"/>
              </a:lnSpc>
              <a:spcAft>
                <a:spcPts val="1000"/>
              </a:spcAft>
            </a:pPr>
            <a:r>
              <a:rPr lang="en-US" sz="2400" b="1">
                <a:solidFill>
                  <a:srgbClr val="000000"/>
                </a:solidFill>
                <a:latin typeface="Times New Roman"/>
                <a:ea typeface="Calibri"/>
              </a:rPr>
              <a:t>3. Thao tác</a:t>
            </a:r>
            <a:r>
              <a:rPr lang="en-US" sz="2400" b="1" smtClean="0">
                <a:solidFill>
                  <a:srgbClr val="000000"/>
                </a:solidFill>
                <a:latin typeface="Times New Roman"/>
                <a:ea typeface="Calibri"/>
              </a:rPr>
              <a:t>:</a:t>
            </a:r>
          </a:p>
          <a:p>
            <a:pPr algn="just">
              <a:lnSpc>
                <a:spcPct val="115000"/>
              </a:lnSpc>
              <a:spcAft>
                <a:spcPts val="1000"/>
              </a:spcAft>
            </a:pPr>
            <a:r>
              <a:rPr lang="vi-VN" sz="2400" b="1">
                <a:solidFill>
                  <a:srgbClr val="000000"/>
                </a:solidFill>
                <a:latin typeface="Times New Roman"/>
                <a:ea typeface="Calibri"/>
              </a:rPr>
              <a:t>II. Thao tác ngừng lò khi cạn nước nghiêm trọng.</a:t>
            </a:r>
          </a:p>
          <a:p>
            <a:pPr marL="228600" algn="just">
              <a:lnSpc>
                <a:spcPct val="115000"/>
              </a:lnSpc>
              <a:spcAft>
                <a:spcPts val="1000"/>
              </a:spcAft>
            </a:pPr>
            <a:r>
              <a:rPr lang="vi-VN" sz="2400" b="1" smtClean="0">
                <a:solidFill>
                  <a:srgbClr val="000000"/>
                </a:solidFill>
                <a:latin typeface="Times New Roman"/>
                <a:ea typeface="Calibri"/>
              </a:rPr>
              <a:t>-</a:t>
            </a:r>
            <a:r>
              <a:rPr lang="vi-VN" sz="2400" smtClean="0">
                <a:solidFill>
                  <a:srgbClr val="000000"/>
                </a:solidFill>
                <a:latin typeface="Times New Roman"/>
                <a:ea typeface="Calibri"/>
              </a:rPr>
              <a:t>Tắt </a:t>
            </a:r>
            <a:r>
              <a:rPr lang="vi-VN" sz="2400">
                <a:solidFill>
                  <a:srgbClr val="000000"/>
                </a:solidFill>
                <a:latin typeface="Times New Roman"/>
                <a:ea typeface="Calibri"/>
              </a:rPr>
              <a:t>ngay lửa trong lò hơi.</a:t>
            </a:r>
          </a:p>
          <a:p>
            <a:pPr marL="228600" algn="just">
              <a:lnSpc>
                <a:spcPct val="115000"/>
              </a:lnSpc>
              <a:spcAft>
                <a:spcPts val="1000"/>
              </a:spcAft>
            </a:pPr>
            <a:r>
              <a:rPr lang="vi-VN" sz="2400" smtClean="0">
                <a:solidFill>
                  <a:srgbClr val="000000"/>
                </a:solidFill>
                <a:latin typeface="Times New Roman"/>
                <a:ea typeface="Calibri"/>
              </a:rPr>
              <a:t>-Tắt </a:t>
            </a:r>
            <a:r>
              <a:rPr lang="vi-VN" sz="2400">
                <a:solidFill>
                  <a:srgbClr val="000000"/>
                </a:solidFill>
                <a:latin typeface="Times New Roman"/>
                <a:ea typeface="Calibri"/>
              </a:rPr>
              <a:t>bơm nước, đóng chặt van nước cấp vào lò hơi.</a:t>
            </a:r>
          </a:p>
          <a:p>
            <a:pPr marL="228600" algn="just">
              <a:lnSpc>
                <a:spcPct val="115000"/>
              </a:lnSpc>
              <a:spcAft>
                <a:spcPts val="1000"/>
              </a:spcAft>
            </a:pPr>
            <a:r>
              <a:rPr lang="vi-VN" sz="2400" smtClean="0">
                <a:solidFill>
                  <a:srgbClr val="000000"/>
                </a:solidFill>
                <a:latin typeface="Times New Roman"/>
                <a:ea typeface="Calibri"/>
              </a:rPr>
              <a:t>-Đóng </a:t>
            </a:r>
            <a:r>
              <a:rPr lang="vi-VN" sz="2400">
                <a:solidFill>
                  <a:srgbClr val="000000"/>
                </a:solidFill>
                <a:latin typeface="Times New Roman"/>
                <a:ea typeface="Calibri"/>
              </a:rPr>
              <a:t>van cấp hơi sang sản xuất.</a:t>
            </a:r>
          </a:p>
          <a:p>
            <a:pPr marL="228600" algn="just">
              <a:lnSpc>
                <a:spcPct val="115000"/>
              </a:lnSpc>
              <a:spcAft>
                <a:spcPts val="1000"/>
              </a:spcAft>
            </a:pPr>
            <a:r>
              <a:rPr lang="vi-VN" sz="2400" smtClean="0">
                <a:solidFill>
                  <a:srgbClr val="000000"/>
                </a:solidFill>
                <a:latin typeface="Times New Roman"/>
                <a:ea typeface="Calibri"/>
              </a:rPr>
              <a:t>-Tuyệt </a:t>
            </a:r>
            <a:r>
              <a:rPr lang="vi-VN" sz="2400">
                <a:solidFill>
                  <a:srgbClr val="000000"/>
                </a:solidFill>
                <a:latin typeface="Times New Roman"/>
                <a:ea typeface="Calibri"/>
              </a:rPr>
              <a:t>đối cấm cấp nước lạnh vào lò hơi trong suốt quá trình thao tác xử lý sự cố.</a:t>
            </a:r>
          </a:p>
          <a:p>
            <a:pPr marL="228600" algn="just">
              <a:lnSpc>
                <a:spcPct val="115000"/>
              </a:lnSpc>
              <a:spcAft>
                <a:spcPts val="1000"/>
              </a:spcAft>
            </a:pPr>
            <a:r>
              <a:rPr lang="vi-VN" sz="2400">
                <a:solidFill>
                  <a:srgbClr val="000000"/>
                </a:solidFill>
                <a:latin typeface="Times New Roman"/>
                <a:ea typeface="Calibri"/>
              </a:rPr>
              <a:t>Giữ nguyên hiện trường và lập biên bản.</a:t>
            </a:r>
          </a:p>
          <a:p>
            <a:pPr marL="228600" algn="just">
              <a:lnSpc>
                <a:spcPct val="115000"/>
              </a:lnSpc>
              <a:spcAft>
                <a:spcPts val="1000"/>
              </a:spcAft>
            </a:pPr>
            <a:endParaRPr lang="en-US" sz="2400" b="1" smtClean="0">
              <a:solidFill>
                <a:srgbClr val="000000"/>
              </a:solidFill>
              <a:latin typeface="Times New Roman"/>
              <a:ea typeface="Calibri"/>
            </a:endParaRPr>
          </a:p>
          <a:p>
            <a:pPr marL="228600" marR="0" algn="just">
              <a:lnSpc>
                <a:spcPct val="115000"/>
              </a:lnSpc>
              <a:spcBef>
                <a:spcPts val="0"/>
              </a:spcBef>
              <a:spcAft>
                <a:spcPts val="1000"/>
              </a:spcAft>
            </a:pPr>
            <a:endParaRPr lang="en-US" sz="2400" b="1">
              <a:solidFill>
                <a:srgbClr val="000000"/>
              </a:solidFill>
              <a:effectLst/>
              <a:latin typeface="Times New Roman"/>
              <a:ea typeface="Arial"/>
            </a:endParaRPr>
          </a:p>
        </p:txBody>
      </p:sp>
    </p:spTree>
    <p:extLst>
      <p:ext uri="{BB962C8B-B14F-4D97-AF65-F5344CB8AC3E}">
        <p14:creationId xmlns:p14="http://schemas.microsoft.com/office/powerpoint/2010/main" val="2736865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253780"/>
            <a:ext cx="8991600" cy="7061420"/>
          </a:xfrm>
          <a:prstGeom prst="rect">
            <a:avLst/>
          </a:prstGeom>
          <a:noFill/>
        </p:spPr>
        <p:txBody>
          <a:bodyPr wrap="square" rtlCol="0">
            <a:spAutoFit/>
          </a:bodyPr>
          <a:lstStyle/>
          <a:p>
            <a:pPr marL="228600" marR="0" algn="just">
              <a:lnSpc>
                <a:spcPct val="115000"/>
              </a:lnSpc>
              <a:spcBef>
                <a:spcPts val="0"/>
              </a:spcBef>
              <a:spcAft>
                <a:spcPts val="1000"/>
              </a:spcAft>
            </a:pPr>
            <a:r>
              <a:rPr lang="en-US" sz="2400" b="1">
                <a:solidFill>
                  <a:srgbClr val="000000"/>
                </a:solidFill>
                <a:latin typeface="Times New Roman" pitchFamily="18" charset="0"/>
                <a:ea typeface="Calibri"/>
                <a:cs typeface="Times New Roman" pitchFamily="18" charset="0"/>
              </a:rPr>
              <a:t>III. Nước đầy quá mức</a:t>
            </a:r>
            <a:r>
              <a:rPr lang="en-US" sz="2400" b="1" smtClean="0">
                <a:solidFill>
                  <a:srgbClr val="000000"/>
                </a:solidFill>
                <a:latin typeface="Times New Roman" pitchFamily="18" charset="0"/>
                <a:ea typeface="Calibri"/>
                <a:cs typeface="Times New Roman" pitchFamily="18" charset="0"/>
              </a:rPr>
              <a:t>:</a:t>
            </a:r>
          </a:p>
          <a:p>
            <a:pPr marL="342900" marR="0" lvl="0" indent="-342900" algn="just">
              <a:spcBef>
                <a:spcPts val="0"/>
              </a:spcBef>
              <a:spcAft>
                <a:spcPts val="1000"/>
              </a:spcAft>
              <a:buFont typeface="+mj-lt"/>
              <a:buAutoNum type="arabicPeriod"/>
            </a:pPr>
            <a:r>
              <a:rPr lang="en-US" sz="2400">
                <a:latin typeface="Times New Roman" pitchFamily="18" charset="0"/>
                <a:ea typeface="Calibri"/>
                <a:cs typeface="Times New Roman" pitchFamily="18" charset="0"/>
              </a:rPr>
              <a:t>Hiện tượng:</a:t>
            </a:r>
            <a:endParaRPr lang="en-US" sz="2400">
              <a:latin typeface="Times New Roman" pitchFamily="18" charset="0"/>
              <a:cs typeface="Times New Roman" pitchFamily="18" charset="0"/>
            </a:endParaRPr>
          </a:p>
          <a:p>
            <a:pPr marL="342900" marR="0" lvl="0" indent="-342900" algn="just">
              <a:spcBef>
                <a:spcPts val="0"/>
              </a:spcBef>
              <a:spcAft>
                <a:spcPts val="1000"/>
              </a:spcAft>
              <a:buFont typeface="+mj-lt"/>
              <a:buAutoNum type="arabicPeriod"/>
            </a:pPr>
            <a:r>
              <a:rPr lang="en-US" sz="2400">
                <a:latin typeface="Times New Roman" pitchFamily="18" charset="0"/>
                <a:ea typeface="Calibri"/>
                <a:cs typeface="Times New Roman" pitchFamily="18" charset="0"/>
              </a:rPr>
              <a:t>Nguyên nhân</a:t>
            </a:r>
            <a:r>
              <a:rPr lang="en-US" sz="2400" smtClean="0">
                <a:latin typeface="Times New Roman" pitchFamily="18" charset="0"/>
                <a:ea typeface="Calibri"/>
                <a:cs typeface="Times New Roman" pitchFamily="18" charset="0"/>
              </a:rPr>
              <a:t>:</a:t>
            </a:r>
          </a:p>
          <a:p>
            <a:pPr marL="342900" marR="0" lvl="0" indent="-342900" algn="just">
              <a:spcBef>
                <a:spcPts val="0"/>
              </a:spcBef>
              <a:spcAft>
                <a:spcPts val="1000"/>
              </a:spcAft>
              <a:buFont typeface="+mj-lt"/>
              <a:buAutoNum type="arabicPeriod"/>
            </a:pPr>
            <a:r>
              <a:rPr lang="en-US" sz="2400">
                <a:latin typeface="Times New Roman" pitchFamily="18" charset="0"/>
                <a:ea typeface="Calibri"/>
                <a:cs typeface="Times New Roman" pitchFamily="18" charset="0"/>
              </a:rPr>
              <a:t>Thao </a:t>
            </a:r>
            <a:r>
              <a:rPr lang="en-US" sz="2400" smtClean="0">
                <a:latin typeface="Times New Roman" pitchFamily="18" charset="0"/>
                <a:ea typeface="Calibri"/>
                <a:cs typeface="Times New Roman" pitchFamily="18" charset="0"/>
              </a:rPr>
              <a:t>tác</a:t>
            </a:r>
            <a:endParaRPr lang="en-US" sz="2400" smtClean="0">
              <a:latin typeface="Times New Roman" pitchFamily="18" charset="0"/>
              <a:cs typeface="Times New Roman" pitchFamily="18" charset="0"/>
            </a:endParaRPr>
          </a:p>
          <a:p>
            <a:pPr marL="228600" lvl="0" algn="just">
              <a:spcAft>
                <a:spcPts val="1000"/>
              </a:spcAft>
            </a:pPr>
            <a:r>
              <a:rPr lang="en-US" sz="2400" b="1">
                <a:solidFill>
                  <a:srgbClr val="000000"/>
                </a:solidFill>
                <a:latin typeface="Times New Roman" pitchFamily="18" charset="0"/>
                <a:ea typeface="Calibri"/>
                <a:cs typeface="Times New Roman" pitchFamily="18" charset="0"/>
              </a:rPr>
              <a:t>IV. Áp kế bị hỏng:</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Hiện tượng:</a:t>
            </a:r>
            <a:endParaRPr lang="en-US" sz="2400">
              <a:solidFill>
                <a:prstClr val="black"/>
              </a:solidFill>
              <a:latin typeface="Times New Roman" pitchFamily="18" charset="0"/>
              <a:cs typeface="Times New Roman" pitchFamily="18" charset="0"/>
            </a:endParaRP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Nguyên nhân:</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Thao </a:t>
            </a:r>
            <a:r>
              <a:rPr lang="en-US" sz="2400" smtClean="0">
                <a:solidFill>
                  <a:prstClr val="black"/>
                </a:solidFill>
                <a:latin typeface="Times New Roman" pitchFamily="18" charset="0"/>
                <a:ea typeface="Calibri"/>
                <a:cs typeface="Times New Roman" pitchFamily="18" charset="0"/>
              </a:rPr>
              <a:t>tác</a:t>
            </a:r>
          </a:p>
          <a:p>
            <a:pPr lvl="0" algn="just">
              <a:lnSpc>
                <a:spcPct val="115000"/>
              </a:lnSpc>
              <a:spcAft>
                <a:spcPts val="1000"/>
              </a:spcAft>
            </a:pPr>
            <a:r>
              <a:rPr lang="en-US" sz="2400" b="1">
                <a:latin typeface="Times New Roman" pitchFamily="18" charset="0"/>
                <a:ea typeface="Calibri"/>
                <a:cs typeface="Times New Roman" pitchFamily="18" charset="0"/>
              </a:rPr>
              <a:t>Chú ý:</a:t>
            </a:r>
            <a:r>
              <a:rPr lang="en-US" sz="2400">
                <a:latin typeface="Times New Roman" pitchFamily="18" charset="0"/>
                <a:ea typeface="Calibri"/>
                <a:cs typeface="Times New Roman" pitchFamily="18" charset="0"/>
              </a:rPr>
              <a:t> trong quá trình sửa chữa, thay ống thủy phải đảm bảo mực nước trên trung bình. Nếu thấy trước đó bị xì nhiều nước thì phải bổ sung nước vào lò hơi hay hạn chế cung cấp hơi cho sản xuất</a:t>
            </a:r>
            <a:endParaRPr lang="en-US" sz="2400">
              <a:solidFill>
                <a:prstClr val="black"/>
              </a:solidFill>
              <a:latin typeface="Times New Roman" pitchFamily="18" charset="0"/>
              <a:cs typeface="Times New Roman" pitchFamily="18" charset="0"/>
            </a:endParaRPr>
          </a:p>
          <a:p>
            <a:pPr marR="0" lvl="0" algn="just">
              <a:lnSpc>
                <a:spcPct val="115000"/>
              </a:lnSpc>
              <a:spcBef>
                <a:spcPts val="0"/>
              </a:spcBef>
              <a:spcAft>
                <a:spcPts val="1000"/>
              </a:spcAft>
            </a:pPr>
            <a:endParaRPr lang="en-US" sz="2400">
              <a:latin typeface="Times New Roman" pitchFamily="18" charset="0"/>
              <a:cs typeface="Times New Roman" pitchFamily="18" charset="0"/>
            </a:endParaRPr>
          </a:p>
          <a:p>
            <a:pPr marL="342900" marR="0" lvl="0" indent="-342900" algn="just">
              <a:lnSpc>
                <a:spcPct val="115000"/>
              </a:lnSpc>
              <a:spcBef>
                <a:spcPts val="0"/>
              </a:spcBef>
              <a:spcAft>
                <a:spcPts val="1000"/>
              </a:spcAft>
              <a:buFont typeface="+mj-lt"/>
              <a:buAutoNum type="arabicPeriod"/>
            </a:pPr>
            <a:endParaRPr lang="en-US" sz="2400">
              <a:latin typeface="Times New Roman" pitchFamily="18" charset="0"/>
              <a:cs typeface="Times New Roman" pitchFamily="18" charset="0"/>
            </a:endParaRPr>
          </a:p>
          <a:p>
            <a:pPr marL="228600" marR="0" algn="just">
              <a:lnSpc>
                <a:spcPct val="115000"/>
              </a:lnSpc>
              <a:spcBef>
                <a:spcPts val="0"/>
              </a:spcBef>
              <a:spcAft>
                <a:spcPts val="1000"/>
              </a:spcAft>
            </a:pPr>
            <a:endParaRPr lang="en-US" sz="2400" b="1">
              <a:solidFill>
                <a:srgbClr val="000000"/>
              </a:solidFill>
              <a:effectLst/>
              <a:latin typeface="Times New Roman" pitchFamily="18" charset="0"/>
              <a:ea typeface="Arial"/>
              <a:cs typeface="Times New Roman" pitchFamily="18" charset="0"/>
            </a:endParaRPr>
          </a:p>
        </p:txBody>
      </p:sp>
    </p:spTree>
    <p:extLst>
      <p:ext uri="{BB962C8B-B14F-4D97-AF65-F5344CB8AC3E}">
        <p14:creationId xmlns:p14="http://schemas.microsoft.com/office/powerpoint/2010/main" val="6561578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04800"/>
            <a:ext cx="8001000" cy="7899598"/>
          </a:xfrm>
          <a:prstGeom prst="rect">
            <a:avLst/>
          </a:prstGeom>
          <a:noFill/>
        </p:spPr>
        <p:txBody>
          <a:bodyPr wrap="square" rtlCol="0">
            <a:spAutoFit/>
          </a:bodyPr>
          <a:lstStyle/>
          <a:p>
            <a:pPr algn="just">
              <a:spcAft>
                <a:spcPts val="800"/>
              </a:spcAft>
            </a:pPr>
            <a:r>
              <a:rPr lang="en-US" sz="2400" b="1">
                <a:latin typeface="Times New Roman"/>
                <a:ea typeface="Calibri"/>
              </a:rPr>
              <a:t>VI. Xì hơi cửa người chui kiểm tra, vệ sinh lò hơi</a:t>
            </a:r>
            <a:r>
              <a:rPr lang="en-US" sz="2400" b="1" smtClean="0">
                <a:latin typeface="Times New Roman"/>
                <a:ea typeface="Calibri"/>
              </a:rPr>
              <a:t>:</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Hiện tượng:</a:t>
            </a:r>
            <a:endParaRPr lang="en-US" sz="2400">
              <a:solidFill>
                <a:prstClr val="black"/>
              </a:solidFill>
              <a:latin typeface="Times New Roman" pitchFamily="18" charset="0"/>
              <a:cs typeface="Times New Roman" pitchFamily="18" charset="0"/>
            </a:endParaRP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Nguyên nhân:</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Thao </a:t>
            </a:r>
            <a:r>
              <a:rPr lang="en-US" sz="2400" smtClean="0">
                <a:solidFill>
                  <a:prstClr val="black"/>
                </a:solidFill>
                <a:latin typeface="Times New Roman" pitchFamily="18" charset="0"/>
                <a:ea typeface="Calibri"/>
                <a:cs typeface="Times New Roman" pitchFamily="18" charset="0"/>
              </a:rPr>
              <a:t>tác</a:t>
            </a:r>
          </a:p>
          <a:p>
            <a:pPr>
              <a:spcAft>
                <a:spcPts val="1000"/>
              </a:spcAft>
            </a:pPr>
            <a:r>
              <a:rPr lang="en-US" sz="2400" b="1">
                <a:solidFill>
                  <a:srgbClr val="000000"/>
                </a:solidFill>
                <a:latin typeface="Times New Roman"/>
                <a:ea typeface="Calibri"/>
              </a:rPr>
              <a:t>VII. Nứt vỡ các bộ phận chịu áp lực của lò </a:t>
            </a:r>
            <a:r>
              <a:rPr lang="en-US" sz="2400" b="1" smtClean="0">
                <a:solidFill>
                  <a:srgbClr val="000000"/>
                </a:solidFill>
                <a:latin typeface="Times New Roman"/>
                <a:ea typeface="Calibri"/>
              </a:rPr>
              <a:t>hơi</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Hiện tượng:</a:t>
            </a:r>
            <a:endParaRPr lang="en-US" sz="2400">
              <a:solidFill>
                <a:prstClr val="black"/>
              </a:solidFill>
              <a:latin typeface="Times New Roman" pitchFamily="18" charset="0"/>
              <a:cs typeface="Times New Roman" pitchFamily="18" charset="0"/>
            </a:endParaRP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Nguyên nhân:</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Thao tác</a:t>
            </a:r>
          </a:p>
          <a:p>
            <a:pPr>
              <a:spcAft>
                <a:spcPts val="1000"/>
              </a:spcAft>
            </a:pPr>
            <a:r>
              <a:rPr lang="en-US" sz="2400" b="1">
                <a:solidFill>
                  <a:srgbClr val="000000"/>
                </a:solidFill>
                <a:latin typeface="Times New Roman"/>
                <a:ea typeface="Calibri"/>
              </a:rPr>
              <a:t>VIII. Van xả cặn bị hỏng</a:t>
            </a:r>
            <a:r>
              <a:rPr lang="en-US" sz="2400" b="1" smtClean="0">
                <a:solidFill>
                  <a:srgbClr val="000000"/>
                </a:solidFill>
                <a:latin typeface="Times New Roman"/>
                <a:ea typeface="Calibri"/>
              </a:rPr>
              <a:t>:</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Hiện tượng:</a:t>
            </a:r>
            <a:endParaRPr lang="en-US" sz="2400">
              <a:solidFill>
                <a:prstClr val="black"/>
              </a:solidFill>
              <a:latin typeface="Times New Roman" pitchFamily="18" charset="0"/>
              <a:cs typeface="Times New Roman" pitchFamily="18" charset="0"/>
            </a:endParaRP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Nguyên nhân:</a:t>
            </a:r>
          </a:p>
          <a:p>
            <a:pPr marL="342900" lvl="0" indent="-342900" algn="just">
              <a:spcAft>
                <a:spcPts val="1000"/>
              </a:spcAft>
              <a:buFont typeface="+mj-lt"/>
              <a:buAutoNum type="arabicPeriod"/>
            </a:pPr>
            <a:r>
              <a:rPr lang="en-US" sz="2400">
                <a:solidFill>
                  <a:prstClr val="black"/>
                </a:solidFill>
                <a:latin typeface="Times New Roman" pitchFamily="18" charset="0"/>
                <a:ea typeface="Calibri"/>
                <a:cs typeface="Times New Roman" pitchFamily="18" charset="0"/>
              </a:rPr>
              <a:t>Thao tác</a:t>
            </a:r>
          </a:p>
          <a:p>
            <a:pPr>
              <a:spcAft>
                <a:spcPts val="1000"/>
              </a:spcAft>
            </a:pPr>
            <a:endParaRPr lang="en-US" sz="2400" b="1">
              <a:solidFill>
                <a:srgbClr val="000000"/>
              </a:solidFill>
              <a:latin typeface="Times New Roman"/>
              <a:ea typeface="Arial"/>
            </a:endParaRPr>
          </a:p>
          <a:p>
            <a:pPr>
              <a:spcAft>
                <a:spcPts val="1000"/>
              </a:spcAft>
            </a:pPr>
            <a:endParaRPr lang="en-US" sz="2400" b="1">
              <a:solidFill>
                <a:srgbClr val="000000"/>
              </a:solidFill>
              <a:latin typeface="Times New Roman"/>
              <a:ea typeface="Arial"/>
            </a:endParaRPr>
          </a:p>
          <a:p>
            <a:pPr lvl="0" algn="just">
              <a:spcAft>
                <a:spcPts val="1000"/>
              </a:spcAft>
            </a:pPr>
            <a:endParaRPr lang="en-US" sz="2400">
              <a:solidFill>
                <a:prstClr val="black"/>
              </a:solidFill>
              <a:latin typeface="Times New Roman" pitchFamily="18" charset="0"/>
              <a:cs typeface="Times New Roman" pitchFamily="18" charset="0"/>
            </a:endParaRPr>
          </a:p>
          <a:p>
            <a:pPr algn="just">
              <a:spcAft>
                <a:spcPts val="800"/>
              </a:spcAft>
            </a:pPr>
            <a:endParaRPr lang="en-US" sz="2400" b="1">
              <a:solidFill>
                <a:srgbClr val="000000"/>
              </a:solidFill>
              <a:effectLst/>
              <a:latin typeface="Times New Roman"/>
              <a:ea typeface="Arial"/>
            </a:endParaRPr>
          </a:p>
        </p:txBody>
      </p:sp>
    </p:spTree>
    <p:extLst>
      <p:ext uri="{BB962C8B-B14F-4D97-AF65-F5344CB8AC3E}">
        <p14:creationId xmlns:p14="http://schemas.microsoft.com/office/powerpoint/2010/main" val="30802610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52400"/>
            <a:ext cx="8839200" cy="461665"/>
          </a:xfrm>
          <a:prstGeom prst="rect">
            <a:avLst/>
          </a:prstGeom>
          <a:noFill/>
        </p:spPr>
        <p:txBody>
          <a:bodyPr wrap="square" rtlCol="0">
            <a:spAutoFit/>
          </a:bodyPr>
          <a:lstStyle/>
          <a:p>
            <a:pPr algn="ctr">
              <a:spcBef>
                <a:spcPts val="600"/>
              </a:spcBef>
            </a:pPr>
            <a:r>
              <a:rPr lang="en-US" sz="2400" b="1">
                <a:solidFill>
                  <a:srgbClr val="000000"/>
                </a:solidFill>
                <a:latin typeface="Times New Roman"/>
                <a:ea typeface="Arial"/>
              </a:rPr>
              <a:t>CHƯƠNG VII</a:t>
            </a:r>
            <a:r>
              <a:rPr lang="vi-VN" sz="2400" b="1">
                <a:solidFill>
                  <a:srgbClr val="000000"/>
                </a:solidFill>
                <a:latin typeface="Times New Roman"/>
                <a:ea typeface="Arial"/>
              </a:rPr>
              <a:t>. AN TOÀN ĐỐI VỚI THIẾT BỊ CHỊU ÁP LỰC</a:t>
            </a:r>
            <a:endParaRPr lang="en-US" sz="2400" b="1">
              <a:solidFill>
                <a:srgbClr val="000000"/>
              </a:solidFill>
              <a:effectLst/>
              <a:latin typeface="Times New Roman"/>
              <a:ea typeface="Arial"/>
            </a:endParaRPr>
          </a:p>
        </p:txBody>
      </p:sp>
      <p:sp>
        <p:nvSpPr>
          <p:cNvPr id="5" name="TextBox 4"/>
          <p:cNvSpPr txBox="1"/>
          <p:nvPr/>
        </p:nvSpPr>
        <p:spPr>
          <a:xfrm>
            <a:off x="228600" y="586356"/>
            <a:ext cx="8839200" cy="6894195"/>
          </a:xfrm>
          <a:prstGeom prst="rect">
            <a:avLst/>
          </a:prstGeom>
          <a:noFill/>
        </p:spPr>
        <p:txBody>
          <a:bodyPr wrap="square" rtlCol="0">
            <a:spAutoFit/>
          </a:bodyPr>
          <a:lstStyle/>
          <a:p>
            <a:pPr marL="228600" marR="0" indent="-228600">
              <a:spcBef>
                <a:spcPts val="600"/>
              </a:spcBef>
              <a:spcAft>
                <a:spcPts val="0"/>
              </a:spcAft>
            </a:pPr>
            <a:r>
              <a:rPr lang="vi-VN" sz="2000" b="1">
                <a:solidFill>
                  <a:srgbClr val="000000"/>
                </a:solidFill>
                <a:latin typeface="Times New Roman"/>
                <a:ea typeface="Arial"/>
              </a:rPr>
              <a:t> </a:t>
            </a:r>
            <a:r>
              <a:rPr lang="vi-VN" sz="2400" b="1">
                <a:solidFill>
                  <a:srgbClr val="000000"/>
                </a:solidFill>
                <a:latin typeface="Times New Roman"/>
                <a:ea typeface="Arial"/>
              </a:rPr>
              <a:t>Thiết bị chịu áp lực gồm nhiều loại khác nhau và có tên riêng chúng có </a:t>
            </a:r>
            <a:r>
              <a:rPr lang="vi-VN" sz="2400" b="1" smtClean="0">
                <a:solidFill>
                  <a:srgbClr val="000000"/>
                </a:solidFill>
                <a:latin typeface="Times New Roman"/>
                <a:ea typeface="Arial"/>
              </a:rPr>
              <a:t>hể </a:t>
            </a:r>
            <a:r>
              <a:rPr lang="vi-VN" sz="2400" b="1">
                <a:solidFill>
                  <a:srgbClr val="000000"/>
                </a:solidFill>
                <a:latin typeface="Times New Roman"/>
                <a:ea typeface="Arial"/>
              </a:rPr>
              <a:t>là những thiết bị đơn chiếc và trộn bộ cũng có thể là tổ hợp.</a:t>
            </a:r>
            <a:endParaRPr lang="en-US" sz="2400" b="1">
              <a:solidFill>
                <a:srgbClr val="000000"/>
              </a:solidFill>
              <a:latin typeface="Times New Roman"/>
              <a:ea typeface="Arial"/>
            </a:endParaRPr>
          </a:p>
          <a:p>
            <a:pPr marL="342900" marR="0" lvl="0" indent="-342900" algn="just">
              <a:spcBef>
                <a:spcPts val="0"/>
              </a:spcBef>
              <a:spcAft>
                <a:spcPts val="0"/>
              </a:spcAft>
              <a:buFont typeface="+mj-lt"/>
              <a:buAutoNum type="romanUcPeriod"/>
            </a:pPr>
            <a:r>
              <a:rPr lang="en-US" sz="2400" b="1">
                <a:latin typeface="Times New Roman"/>
                <a:ea typeface="Calibri"/>
                <a:cs typeface="Times New Roman"/>
              </a:rPr>
              <a:t>Những yếu tố nguy hiểm đặc trưng của thiết bị chịu áp lực</a:t>
            </a:r>
            <a:endParaRPr lang="en-US">
              <a:latin typeface="Calibri"/>
              <a:ea typeface="Calibri"/>
              <a:cs typeface="Times New Roman"/>
            </a:endParaRPr>
          </a:p>
          <a:p>
            <a:pPr marL="742950" marR="0" lvl="1" indent="-285750" algn="just">
              <a:spcBef>
                <a:spcPts val="0"/>
              </a:spcBef>
              <a:spcAft>
                <a:spcPts val="0"/>
              </a:spcAft>
              <a:buFont typeface="+mj-lt"/>
              <a:buAutoNum type="arabicPeriod"/>
            </a:pPr>
            <a:r>
              <a:rPr lang="en-US" sz="2400">
                <a:latin typeface="Times New Roman"/>
                <a:ea typeface="Calibri"/>
                <a:cs typeface="Times New Roman"/>
              </a:rPr>
              <a:t>Nguy cơ </a:t>
            </a:r>
            <a:r>
              <a:rPr lang="en-US" sz="2400" smtClean="0">
                <a:latin typeface="Times New Roman"/>
                <a:ea typeface="Calibri"/>
                <a:cs typeface="Times New Roman"/>
              </a:rPr>
              <a:t>nổ</a:t>
            </a:r>
          </a:p>
          <a:p>
            <a:pPr marL="742950" marR="0" lvl="1" indent="-285750" algn="just">
              <a:spcBef>
                <a:spcPts val="0"/>
              </a:spcBef>
              <a:spcAft>
                <a:spcPts val="0"/>
              </a:spcAft>
              <a:buFont typeface="+mj-lt"/>
              <a:buAutoNum type="arabicPeriod"/>
            </a:pPr>
            <a:r>
              <a:rPr lang="en-US" sz="2400">
                <a:latin typeface="Times New Roman"/>
                <a:ea typeface="Calibri"/>
                <a:cs typeface="Times New Roman"/>
              </a:rPr>
              <a:t>Nguy cơ bỏng</a:t>
            </a:r>
            <a:endParaRPr lang="en-US">
              <a:latin typeface="Calibri"/>
              <a:ea typeface="Calibri"/>
              <a:cs typeface="Times New Roman"/>
            </a:endParaRPr>
          </a:p>
          <a:p>
            <a:pPr marL="742950" marR="0" lvl="1" indent="-285750" algn="just">
              <a:spcBef>
                <a:spcPts val="0"/>
              </a:spcBef>
              <a:spcAft>
                <a:spcPts val="0"/>
              </a:spcAft>
              <a:buFont typeface="+mj-lt"/>
              <a:buAutoNum type="arabicPeriod"/>
            </a:pPr>
            <a:r>
              <a:rPr lang="en-US" sz="2400">
                <a:latin typeface="Times New Roman"/>
                <a:ea typeface="Calibri"/>
                <a:cs typeface="Times New Roman"/>
              </a:rPr>
              <a:t>Các chất nguy hiểm có </a:t>
            </a:r>
            <a:r>
              <a:rPr lang="en-US" sz="2400" smtClean="0">
                <a:latin typeface="Times New Roman"/>
                <a:ea typeface="Calibri"/>
                <a:cs typeface="Times New Roman"/>
              </a:rPr>
              <a:t>hại</a:t>
            </a:r>
            <a:endParaRPr lang="en-US" sz="2400">
              <a:solidFill>
                <a:srgbClr val="000000"/>
              </a:solidFill>
              <a:latin typeface="Times New Roman"/>
              <a:ea typeface="Calibri"/>
            </a:endParaRPr>
          </a:p>
          <a:p>
            <a:pPr marL="342900" marR="0" lvl="0" indent="-342900" algn="just">
              <a:spcBef>
                <a:spcPts val="0"/>
              </a:spcBef>
              <a:spcAft>
                <a:spcPts val="0"/>
              </a:spcAft>
              <a:buFont typeface="+mj-lt"/>
              <a:buAutoNum type="romanUcPeriod"/>
              <a:tabLst>
                <a:tab pos="285750" algn="l"/>
              </a:tabLst>
            </a:pPr>
            <a:r>
              <a:rPr lang="en-US" sz="2400" b="1">
                <a:latin typeface="Times New Roman"/>
                <a:ea typeface="Calibri"/>
                <a:cs typeface="Times New Roman"/>
              </a:rPr>
              <a:t>Những nguyên nhân gây ra sự cố của thiết bị chịu áp lực và biện pháp phòng ngừa.</a:t>
            </a:r>
            <a:endParaRPr lang="en-US">
              <a:latin typeface="Calibri"/>
              <a:ea typeface="Calibri"/>
              <a:cs typeface="Times New Roman"/>
            </a:endParaRPr>
          </a:p>
          <a:p>
            <a:pPr marL="742950" marR="0" lvl="1" indent="-285750" algn="just">
              <a:spcBef>
                <a:spcPts val="0"/>
              </a:spcBef>
              <a:spcAft>
                <a:spcPts val="0"/>
              </a:spcAft>
              <a:buFont typeface="+mj-lt"/>
              <a:buAutoNum type="arabicPeriod"/>
            </a:pPr>
            <a:r>
              <a:rPr lang="en-US" sz="2800">
                <a:latin typeface="Times New Roman"/>
                <a:ea typeface="Calibri"/>
                <a:cs typeface="Times New Roman"/>
              </a:rPr>
              <a:t>Những nguyên nhân gây ra sự cố thiết bị chịu áp lực.</a:t>
            </a:r>
            <a:endParaRPr lang="en-US" sz="2000">
              <a:latin typeface="Calibri"/>
              <a:ea typeface="Calibri"/>
              <a:cs typeface="Times New Roman"/>
            </a:endParaRPr>
          </a:p>
          <a:p>
            <a:pPr marL="342900" marR="0" lvl="0" indent="-342900" algn="just">
              <a:spcBef>
                <a:spcPts val="0"/>
              </a:spcBef>
              <a:spcAft>
                <a:spcPts val="0"/>
              </a:spcAft>
              <a:buFont typeface="+mj-lt"/>
              <a:buAutoNum type="alphaLcPeriod"/>
            </a:pPr>
            <a:r>
              <a:rPr lang="en-US" sz="2400">
                <a:latin typeface="Times New Roman"/>
                <a:ea typeface="Calibri"/>
                <a:cs typeface="Times New Roman"/>
              </a:rPr>
              <a:t>Nguyên nhân kỹ </a:t>
            </a:r>
            <a:r>
              <a:rPr lang="en-US" sz="2400" smtClean="0">
                <a:latin typeface="Times New Roman"/>
                <a:ea typeface="Calibri"/>
                <a:cs typeface="Times New Roman"/>
              </a:rPr>
              <a:t>thuật</a:t>
            </a:r>
            <a:endParaRPr lang="en-US" smtClean="0">
              <a:latin typeface="Calibri"/>
              <a:ea typeface="Calibri"/>
              <a:cs typeface="Times New Roman"/>
            </a:endParaRPr>
          </a:p>
          <a:p>
            <a:pPr marL="342900" marR="0" lvl="0" indent="-342900" algn="just">
              <a:spcBef>
                <a:spcPts val="0"/>
              </a:spcBef>
              <a:spcAft>
                <a:spcPts val="0"/>
              </a:spcAft>
              <a:buFont typeface="+mj-lt"/>
              <a:buAutoNum type="alphaLcPeriod"/>
            </a:pPr>
            <a:r>
              <a:rPr lang="vi-VN" sz="2400">
                <a:solidFill>
                  <a:srgbClr val="000000"/>
                </a:solidFill>
                <a:latin typeface="Times New Roman"/>
                <a:ea typeface="Arial"/>
              </a:rPr>
              <a:t>Nguyên nhân tổ </a:t>
            </a:r>
            <a:r>
              <a:rPr lang="vi-VN" sz="2400" smtClean="0">
                <a:solidFill>
                  <a:srgbClr val="000000"/>
                </a:solidFill>
                <a:latin typeface="Times New Roman"/>
                <a:ea typeface="Arial"/>
              </a:rPr>
              <a:t>chức</a:t>
            </a:r>
            <a:endParaRPr lang="en-US" sz="2400" smtClean="0">
              <a:solidFill>
                <a:srgbClr val="000000"/>
              </a:solidFill>
              <a:latin typeface="Times New Roman"/>
              <a:ea typeface="Arial"/>
            </a:endParaRPr>
          </a:p>
          <a:p>
            <a:pPr lvl="1" algn="just"/>
            <a:r>
              <a:rPr lang="en-US" sz="2800" smtClean="0">
                <a:latin typeface="Times New Roman"/>
                <a:ea typeface="Calibri"/>
                <a:cs typeface="Times New Roman"/>
              </a:rPr>
              <a:t>2.  Những </a:t>
            </a:r>
            <a:r>
              <a:rPr lang="en-US" sz="2800">
                <a:latin typeface="Times New Roman"/>
                <a:ea typeface="Calibri"/>
                <a:cs typeface="Times New Roman"/>
              </a:rPr>
              <a:t>biện pháp phòng ngừa sự cố thiết bị chịu áp lực.</a:t>
            </a:r>
          </a:p>
          <a:p>
            <a:pPr marL="57150" marR="0" algn="just">
              <a:spcBef>
                <a:spcPts val="600"/>
              </a:spcBef>
              <a:spcAft>
                <a:spcPts val="0"/>
              </a:spcAft>
            </a:pPr>
            <a:r>
              <a:rPr lang="en-US" sz="2800">
                <a:solidFill>
                  <a:srgbClr val="000000"/>
                </a:solidFill>
                <a:latin typeface="Times New Roman"/>
                <a:ea typeface="Arial"/>
              </a:rPr>
              <a:t>a. </a:t>
            </a:r>
            <a:r>
              <a:rPr lang="vi-VN" sz="2400">
                <a:solidFill>
                  <a:srgbClr val="000000"/>
                </a:solidFill>
                <a:latin typeface="Times New Roman"/>
                <a:ea typeface="Arial"/>
              </a:rPr>
              <a:t>Biện pháp tổ chức</a:t>
            </a:r>
            <a:endParaRPr lang="en-US" sz="2400">
              <a:solidFill>
                <a:srgbClr val="000000"/>
              </a:solidFill>
              <a:latin typeface="Times New Roman"/>
              <a:ea typeface="Arial"/>
            </a:endParaRPr>
          </a:p>
          <a:p>
            <a:pPr marL="57150" marR="0" algn="just">
              <a:spcBef>
                <a:spcPts val="600"/>
              </a:spcBef>
              <a:spcAft>
                <a:spcPts val="0"/>
              </a:spcAft>
            </a:pPr>
            <a:r>
              <a:rPr lang="en-US" sz="2400">
                <a:solidFill>
                  <a:srgbClr val="000000"/>
                </a:solidFill>
                <a:latin typeface="Times New Roman"/>
                <a:ea typeface="Arial"/>
              </a:rPr>
              <a:t>b</a:t>
            </a:r>
            <a:r>
              <a:rPr lang="en-US" sz="2400" smtClean="0">
                <a:solidFill>
                  <a:srgbClr val="000000"/>
                </a:solidFill>
                <a:latin typeface="Times New Roman"/>
                <a:ea typeface="Arial"/>
              </a:rPr>
              <a:t>. </a:t>
            </a:r>
            <a:r>
              <a:rPr lang="vi-VN" sz="2400" smtClean="0">
                <a:solidFill>
                  <a:srgbClr val="000000"/>
                </a:solidFill>
                <a:latin typeface="Times New Roman"/>
                <a:ea typeface="Arial"/>
              </a:rPr>
              <a:t>Biện </a:t>
            </a:r>
            <a:r>
              <a:rPr lang="vi-VN" sz="2400">
                <a:solidFill>
                  <a:srgbClr val="000000"/>
                </a:solidFill>
                <a:latin typeface="Times New Roman"/>
                <a:ea typeface="Arial"/>
              </a:rPr>
              <a:t>pháp kỹ thuật.</a:t>
            </a:r>
            <a:endParaRPr lang="en-US" sz="2400">
              <a:solidFill>
                <a:srgbClr val="000000"/>
              </a:solidFill>
              <a:latin typeface="Times New Roman"/>
              <a:ea typeface="Arial"/>
            </a:endParaRPr>
          </a:p>
          <a:p>
            <a:pPr marL="342900" marR="0" lvl="0" indent="-342900" algn="just">
              <a:spcBef>
                <a:spcPts val="0"/>
              </a:spcBef>
              <a:spcAft>
                <a:spcPts val="0"/>
              </a:spcAft>
              <a:buFont typeface="+mj-lt"/>
              <a:buAutoNum type="alphaLcPeriod"/>
            </a:pPr>
            <a:endParaRPr lang="en-US" sz="1600" smtClean="0">
              <a:solidFill>
                <a:srgbClr val="000000"/>
              </a:solidFill>
              <a:latin typeface="Times New Roman"/>
              <a:ea typeface="Arial"/>
            </a:endParaRPr>
          </a:p>
          <a:p>
            <a:pPr marL="342900" marR="0" lvl="0" indent="-342900" algn="just">
              <a:spcBef>
                <a:spcPts val="0"/>
              </a:spcBef>
              <a:spcAft>
                <a:spcPts val="0"/>
              </a:spcAft>
              <a:buFont typeface="+mj-lt"/>
              <a:buAutoNum type="alphaLcPeriod"/>
            </a:pPr>
            <a:endParaRPr lang="en-US" sz="1600">
              <a:latin typeface="Calibri"/>
              <a:ea typeface="Calibri"/>
              <a:cs typeface="Times New Roman"/>
            </a:endParaRPr>
          </a:p>
        </p:txBody>
      </p:sp>
    </p:spTree>
    <p:extLst>
      <p:ext uri="{BB962C8B-B14F-4D97-AF65-F5344CB8AC3E}">
        <p14:creationId xmlns:p14="http://schemas.microsoft.com/office/powerpoint/2010/main" val="7317014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7582" y="152400"/>
            <a:ext cx="6248400" cy="707886"/>
          </a:xfrm>
          <a:prstGeom prst="rect">
            <a:avLst/>
          </a:prstGeom>
          <a:noFill/>
        </p:spPr>
        <p:txBody>
          <a:bodyPr wrap="square" rtlCol="0">
            <a:spAutoFit/>
          </a:bodyPr>
          <a:lstStyle/>
          <a:p>
            <a:pPr marL="914400" marR="0" algn="ctr">
              <a:spcBef>
                <a:spcPts val="0"/>
              </a:spcBef>
              <a:spcAft>
                <a:spcPts val="0"/>
              </a:spcAft>
            </a:pPr>
            <a:r>
              <a:rPr lang="en-US" sz="2000" b="1">
                <a:latin typeface="Times New Roman"/>
                <a:ea typeface="Calibri"/>
                <a:cs typeface="Times New Roman"/>
              </a:rPr>
              <a:t>CHƯƠNG VIII:MỘT SỐ VÍ DỤ VỀ TAI NẠN LÒ HƠI VÀ THIẾT BỊ CHỊU ÁP LỰC</a:t>
            </a:r>
            <a:endParaRPr lang="en-US" sz="1400">
              <a:effectLst/>
              <a:latin typeface="Calibri"/>
              <a:ea typeface="Calibri"/>
              <a:cs typeface="Times New Roman"/>
            </a:endParaRPr>
          </a:p>
        </p:txBody>
      </p:sp>
      <p:sp>
        <p:nvSpPr>
          <p:cNvPr id="5" name="TextBox 4"/>
          <p:cNvSpPr txBox="1"/>
          <p:nvPr/>
        </p:nvSpPr>
        <p:spPr>
          <a:xfrm>
            <a:off x="228600" y="810391"/>
            <a:ext cx="7841674" cy="2015936"/>
          </a:xfrm>
          <a:prstGeom prst="rect">
            <a:avLst/>
          </a:prstGeom>
          <a:noFill/>
        </p:spPr>
        <p:txBody>
          <a:bodyPr wrap="square" rtlCol="0">
            <a:spAutoFit/>
          </a:bodyPr>
          <a:lstStyle/>
          <a:p>
            <a:pPr>
              <a:spcBef>
                <a:spcPts val="600"/>
              </a:spcBef>
            </a:pPr>
            <a:r>
              <a:rPr lang="en-US" sz="2400" b="1">
                <a:solidFill>
                  <a:srgbClr val="000000"/>
                </a:solidFill>
                <a:latin typeface="Times New Roman"/>
                <a:ea typeface="Arial"/>
              </a:rPr>
              <a:t>I:Nỗ lò hơi 100kg ở tp.HCM</a:t>
            </a:r>
          </a:p>
          <a:p>
            <a:pPr indent="228600" algn="just">
              <a:spcBef>
                <a:spcPts val="600"/>
              </a:spcBef>
            </a:pPr>
            <a:r>
              <a:rPr lang="vi-VN" sz="2400">
                <a:solidFill>
                  <a:srgbClr val="000000"/>
                </a:solidFill>
                <a:latin typeface="Times New Roman"/>
                <a:ea typeface="Arial"/>
              </a:rPr>
              <a:t>Sáng nay (27/10), một vụ nổ tại cơ sở sản xuất bánh tráng ở đường 435, ấp Phú Hòa, xã Phú Hòa Đông huyện Củ Chi thành phố Hồ Chí Minh khiến 2 người bị thương phải đi cấp cứu. </a:t>
            </a:r>
            <a:endParaRPr lang="en-US" sz="2400" b="1">
              <a:solidFill>
                <a:srgbClr val="000000"/>
              </a:solidFill>
              <a:effectLst/>
              <a:latin typeface="Times New Roman"/>
              <a:ea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819400"/>
            <a:ext cx="57912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04324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86571"/>
            <a:ext cx="8458200" cy="3123932"/>
          </a:xfrm>
          <a:prstGeom prst="rect">
            <a:avLst/>
          </a:prstGeom>
          <a:noFill/>
        </p:spPr>
        <p:txBody>
          <a:bodyPr wrap="square" rtlCol="0">
            <a:spAutoFit/>
          </a:bodyPr>
          <a:lstStyle/>
          <a:p>
            <a:pPr indent="228600" algn="just">
              <a:spcBef>
                <a:spcPts val="600"/>
              </a:spcBef>
            </a:pPr>
            <a:r>
              <a:rPr lang="vi-VN" sz="2400">
                <a:solidFill>
                  <a:srgbClr val="000000"/>
                </a:solidFill>
                <a:latin typeface="Times New Roman"/>
                <a:ea typeface="Arial"/>
              </a:rPr>
              <a:t>Bà Đoàn Kim Mai, người dân sống đối diện xưởng bánh tráng cho biết: "Vụ nổ lớn lắm, khi nổ xong người dân hoảng hồn, chúng tôi chạy ra thì thấy người ta bu đông quá trời, có 2 mẹ con bị thương được đưa đi cấp cứu. Theo tôi, thời điểm này cơ sở đang nhóm lò, ke khuôn chuẩn bị cuốn bánh tráng chắc do sự cố nên phát nổ. Ngay sau đó chủ cơ sở nhanh chóng đóng cửa tự dọn dẹp bên trong".</a:t>
            </a:r>
            <a:endParaRPr lang="en-US" sz="2400" b="1">
              <a:solidFill>
                <a:srgbClr val="000000"/>
              </a:solidFill>
              <a:latin typeface="Times New Roman"/>
              <a:ea typeface="Arial"/>
            </a:endParaRPr>
          </a:p>
          <a:p>
            <a:pPr indent="228600" algn="just">
              <a:spcBef>
                <a:spcPts val="600"/>
              </a:spcBef>
            </a:pPr>
            <a:r>
              <a:rPr lang="en-US" sz="2400">
                <a:solidFill>
                  <a:srgbClr val="000000"/>
                </a:solidFill>
                <a:latin typeface="Times New Roman"/>
                <a:ea typeface="Arial"/>
              </a:rPr>
              <a:t> </a:t>
            </a:r>
            <a:endParaRPr lang="en-US" sz="2400" b="1">
              <a:solidFill>
                <a:srgbClr val="000000"/>
              </a:solidFill>
              <a:effectLst/>
              <a:latin typeface="Times New Roman"/>
              <a:ea typeface="Aria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873" y="2590800"/>
            <a:ext cx="5720053" cy="351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1569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04800" y="731520"/>
            <a:ext cx="8458200" cy="3474720"/>
          </a:xfrm>
        </p:spPr>
        <p:txBody>
          <a:bodyPr/>
          <a:lstStyle/>
          <a:p>
            <a:pPr marL="0" marR="0" indent="0">
              <a:spcBef>
                <a:spcPts val="0"/>
              </a:spcBef>
              <a:spcAft>
                <a:spcPts val="0"/>
              </a:spcAft>
              <a:buNone/>
            </a:pPr>
            <a:r>
              <a:rPr lang="en-US" sz="2800" b="1" kern="1800" smtClean="0">
                <a:solidFill>
                  <a:srgbClr val="111111"/>
                </a:solidFill>
                <a:latin typeface="Times New Roman"/>
                <a:ea typeface="Times New Roman"/>
              </a:rPr>
              <a:t>II</a:t>
            </a:r>
            <a:r>
              <a:rPr lang="en-US" sz="2800" b="1" kern="1800">
                <a:solidFill>
                  <a:srgbClr val="111111"/>
                </a:solidFill>
                <a:latin typeface="Times New Roman"/>
                <a:ea typeface="Times New Roman"/>
              </a:rPr>
              <a:t>: Nổ nồi hơi, bốn người bị thương ở BÌNH DƯƠNG</a:t>
            </a:r>
            <a:endParaRPr lang="en-US" sz="2400" b="1">
              <a:solidFill>
                <a:srgbClr val="000000"/>
              </a:solidFill>
              <a:latin typeface="Times New Roman"/>
              <a:ea typeface="Arial"/>
            </a:endParaRPr>
          </a:p>
          <a:p>
            <a:pPr marL="45720" indent="0">
              <a:buNone/>
            </a:pPr>
            <a:r>
              <a:rPr lang="en-US" sz="2400" smtClean="0">
                <a:solidFill>
                  <a:srgbClr val="343434"/>
                </a:solidFill>
                <a:latin typeface="Times New Roman"/>
                <a:ea typeface="Times New Roman"/>
              </a:rPr>
              <a:t>	Rạng </a:t>
            </a:r>
            <a:r>
              <a:rPr lang="en-US" sz="2400">
                <a:solidFill>
                  <a:srgbClr val="343434"/>
                </a:solidFill>
                <a:latin typeface="Times New Roman"/>
                <a:ea typeface="Times New Roman"/>
              </a:rPr>
              <a:t>sáng 1-11, một vụ nổ lớn xảy ra tại Chi nhánh Công ty TNHH Điện hơi Tín Thành nằm trên đường DT 743 (phường Tân Đông Hiệp, thị xã Dĩ An, Bình Dương) khiến bốn công nhân đang làm việc tại đây bị thương nặng</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127" y="3124200"/>
            <a:ext cx="4953000" cy="3447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32623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85800" y="304800"/>
            <a:ext cx="8001000" cy="3474720"/>
          </a:xfrm>
        </p:spPr>
        <p:txBody>
          <a:bodyPr/>
          <a:lstStyle/>
          <a:p>
            <a:pPr marL="0" marR="0" indent="0" algn="just">
              <a:spcBef>
                <a:spcPts val="0"/>
              </a:spcBef>
              <a:spcAft>
                <a:spcPts val="0"/>
              </a:spcAft>
              <a:buNone/>
            </a:pPr>
            <a:r>
              <a:rPr lang="en-US" sz="2400" b="1" kern="1800">
                <a:solidFill>
                  <a:srgbClr val="111111"/>
                </a:solidFill>
                <a:latin typeface="Times New Roman"/>
                <a:ea typeface="Times New Roman"/>
              </a:rPr>
              <a:t>III:Nổ nồi hơi, 6 người trọng </a:t>
            </a:r>
            <a:r>
              <a:rPr lang="en-US" sz="2400" b="1" kern="1800" smtClean="0">
                <a:solidFill>
                  <a:srgbClr val="111111"/>
                </a:solidFill>
                <a:latin typeface="Times New Roman"/>
                <a:ea typeface="Times New Roman"/>
              </a:rPr>
              <a:t>thương</a:t>
            </a:r>
            <a:endParaRPr lang="en-US" sz="2400" b="1" smtClean="0">
              <a:solidFill>
                <a:srgbClr val="000000"/>
              </a:solidFill>
              <a:latin typeface="Times New Roman"/>
              <a:ea typeface="Arial"/>
            </a:endParaRPr>
          </a:p>
          <a:p>
            <a:pPr marL="0" marR="0" indent="0" algn="just">
              <a:spcBef>
                <a:spcPts val="600"/>
              </a:spcBef>
              <a:spcAft>
                <a:spcPts val="0"/>
              </a:spcAft>
              <a:buNone/>
            </a:pPr>
            <a:r>
              <a:rPr lang="en-US" sz="2400" smtClean="0">
                <a:solidFill>
                  <a:srgbClr val="000000"/>
                </a:solidFill>
                <a:latin typeface="Times New Roman"/>
                <a:ea typeface="Times New Roman"/>
              </a:rPr>
              <a:t>     Sáng 5-12, một trong bốn lò hơi của Cty Cổ phần Giấy Mỹ Hương (thị trấn Trường Sơn, huyện An Lão, TP Hải Phòng) đã phát nổ. Hậu quả vụ nổ làm 6 công nhân (4 nam, 2 nữ) vận hành lò hơi bị bỏng nặng.</a:t>
            </a:r>
            <a:endParaRPr lang="en-US" sz="2400" b="1" smtClean="0">
              <a:solidFill>
                <a:srgbClr val="000000"/>
              </a:solidFill>
              <a:latin typeface="Times New Roman"/>
              <a:ea typeface="Arial"/>
            </a:endParaRPr>
          </a:p>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590800"/>
            <a:ext cx="5029200" cy="3757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4046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81000" y="731520"/>
            <a:ext cx="8153400" cy="4069080"/>
          </a:xfrm>
        </p:spPr>
        <p:txBody>
          <a:bodyPr>
            <a:noAutofit/>
          </a:bodyPr>
          <a:lstStyle/>
          <a:p>
            <a:pPr marL="0" marR="0" indent="0" algn="ctr">
              <a:spcBef>
                <a:spcPts val="600"/>
              </a:spcBef>
              <a:spcAft>
                <a:spcPts val="0"/>
              </a:spcAft>
              <a:buNone/>
            </a:pPr>
            <a:r>
              <a:rPr lang="en-US" sz="3200" b="1">
                <a:solidFill>
                  <a:srgbClr val="000000"/>
                </a:solidFill>
                <a:latin typeface="Times New Roman" pitchFamily="18" charset="0"/>
                <a:ea typeface="Arial"/>
                <a:cs typeface="Times New Roman" pitchFamily="18" charset="0"/>
              </a:rPr>
              <a:t>CHƯƠNG IX: TỔNG </a:t>
            </a:r>
            <a:r>
              <a:rPr lang="en-US" sz="3200" b="1" smtClean="0">
                <a:solidFill>
                  <a:srgbClr val="000000"/>
                </a:solidFill>
                <a:latin typeface="Times New Roman" pitchFamily="18" charset="0"/>
                <a:ea typeface="Arial"/>
                <a:cs typeface="Times New Roman" pitchFamily="18" charset="0"/>
              </a:rPr>
              <a:t>KẾT</a:t>
            </a:r>
          </a:p>
          <a:p>
            <a:pPr marL="0" marR="0" indent="0" algn="just">
              <a:spcBef>
                <a:spcPts val="600"/>
              </a:spcBef>
              <a:spcAft>
                <a:spcPts val="0"/>
              </a:spcAft>
              <a:buNone/>
            </a:pPr>
            <a:r>
              <a:rPr lang="vi-VN" sz="2800" smtClean="0">
                <a:solidFill>
                  <a:srgbClr val="222222"/>
                </a:solidFill>
                <a:latin typeface="Times New Roman" pitchFamily="18" charset="0"/>
                <a:cs typeface="Times New Roman" pitchFamily="18" charset="0"/>
              </a:rPr>
              <a:t>Việc </a:t>
            </a:r>
            <a:r>
              <a:rPr lang="vi-VN" sz="2800">
                <a:solidFill>
                  <a:srgbClr val="222222"/>
                </a:solidFill>
                <a:latin typeface="Times New Roman" pitchFamily="18" charset="0"/>
                <a:cs typeface="Times New Roman" pitchFamily="18" charset="0"/>
              </a:rPr>
              <a:t>hiểu rõ về tính </a:t>
            </a:r>
            <a:r>
              <a:rPr lang="vi-VN" sz="2800" smtClean="0">
                <a:solidFill>
                  <a:srgbClr val="222222"/>
                </a:solidFill>
                <a:latin typeface="Times New Roman" pitchFamily="18" charset="0"/>
                <a:cs typeface="Times New Roman" pitchFamily="18" charset="0"/>
              </a:rPr>
              <a:t>năng</a:t>
            </a:r>
            <a:r>
              <a:rPr lang="en-US" sz="2800" smtClean="0">
                <a:solidFill>
                  <a:srgbClr val="222222"/>
                </a:solidFill>
                <a:latin typeface="Times New Roman" pitchFamily="18" charset="0"/>
                <a:cs typeface="Times New Roman" pitchFamily="18" charset="0"/>
              </a:rPr>
              <a:t>,quy trình vận hành,các phương án xử lý sự cố…cho lò hơi và các thiết bị chịu áp lực</a:t>
            </a:r>
            <a:r>
              <a:rPr lang="vi-VN" sz="2800" smtClean="0">
                <a:solidFill>
                  <a:srgbClr val="222222"/>
                </a:solidFill>
                <a:latin typeface="Times New Roman" pitchFamily="18" charset="0"/>
                <a:cs typeface="Times New Roman" pitchFamily="18" charset="0"/>
              </a:rPr>
              <a:t> là </a:t>
            </a:r>
            <a:r>
              <a:rPr lang="vi-VN" sz="2800">
                <a:solidFill>
                  <a:srgbClr val="222222"/>
                </a:solidFill>
                <a:latin typeface="Times New Roman" pitchFamily="18" charset="0"/>
                <a:cs typeface="Times New Roman" pitchFamily="18" charset="0"/>
              </a:rPr>
              <a:t> một yêu cầu </a:t>
            </a:r>
            <a:r>
              <a:rPr lang="vi-VN" sz="2800" smtClean="0">
                <a:solidFill>
                  <a:srgbClr val="222222"/>
                </a:solidFill>
                <a:latin typeface="Times New Roman" pitchFamily="18" charset="0"/>
                <a:cs typeface="Times New Roman" pitchFamily="18" charset="0"/>
              </a:rPr>
              <a:t>quan </a:t>
            </a:r>
            <a:r>
              <a:rPr lang="vi-VN" sz="2800">
                <a:solidFill>
                  <a:srgbClr val="222222"/>
                </a:solidFill>
                <a:latin typeface="Times New Roman" pitchFamily="18" charset="0"/>
                <a:cs typeface="Times New Roman" pitchFamily="18" charset="0"/>
              </a:rPr>
              <a:t>trọng nhằm đảm bảo việc vận hành lò hơi đạt hiệu quả cao và bền bỉ thiết </a:t>
            </a:r>
            <a:r>
              <a:rPr lang="vi-VN" sz="2800" smtClean="0">
                <a:solidFill>
                  <a:srgbClr val="222222"/>
                </a:solidFill>
                <a:latin typeface="Times New Roman" pitchFamily="18" charset="0"/>
                <a:cs typeface="Times New Roman" pitchFamily="18" charset="0"/>
              </a:rPr>
              <a:t>bị</a:t>
            </a:r>
            <a:r>
              <a:rPr lang="en-US" sz="2800" smtClean="0">
                <a:solidFill>
                  <a:srgbClr val="222222"/>
                </a:solidFill>
                <a:latin typeface="Times New Roman" pitchFamily="18" charset="0"/>
                <a:cs typeface="Times New Roman" pitchFamily="18" charset="0"/>
              </a:rPr>
              <a:t>, cũng như đảm bảo an toàn cho người vận hành và người sử dụng.</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3038808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9140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8305800" cy="1219199"/>
          </a:xfrm>
        </p:spPr>
        <p:txBody>
          <a:bodyPr>
            <a:normAutofit/>
          </a:bodyPr>
          <a:lstStyle/>
          <a:p>
            <a:pPr marL="182880" indent="0" algn="ctr">
              <a:buNone/>
            </a:pPr>
            <a:r>
              <a:rPr lang="en-US" sz="3200" smtClean="0">
                <a:solidFill>
                  <a:schemeClr val="tx1"/>
                </a:solidFill>
                <a:effectLst/>
                <a:latin typeface="Times New Roman" pitchFamily="18" charset="0"/>
                <a:cs typeface="Times New Roman" pitchFamily="18" charset="0"/>
              </a:rPr>
              <a:t>2:Lò </a:t>
            </a:r>
            <a:r>
              <a:rPr lang="en-US" sz="3200">
                <a:solidFill>
                  <a:schemeClr val="tx1"/>
                </a:solidFill>
                <a:effectLst/>
                <a:latin typeface="Times New Roman" pitchFamily="18" charset="0"/>
                <a:cs typeface="Times New Roman" pitchFamily="18" charset="0"/>
              </a:rPr>
              <a:t>hơi trong ngành chế biến thực phẩm</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9527" y="1676400"/>
            <a:ext cx="5708073" cy="417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362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57201"/>
            <a:ext cx="8534400" cy="1219199"/>
          </a:xfrm>
        </p:spPr>
        <p:txBody>
          <a:bodyPr>
            <a:normAutofit fontScale="90000"/>
          </a:bodyPr>
          <a:lstStyle/>
          <a:p>
            <a:pPr marL="182880" lvl="0" indent="0">
              <a:buNone/>
            </a:pPr>
            <a:r>
              <a:rPr lang="en-US" sz="3200" smtClean="0">
                <a:solidFill>
                  <a:schemeClr val="tx1"/>
                </a:solidFill>
                <a:effectLst/>
                <a:latin typeface="Times New Roman" pitchFamily="18" charset="0"/>
                <a:cs typeface="Times New Roman" pitchFamily="18" charset="0"/>
              </a:rPr>
              <a:t>4. Lò </a:t>
            </a:r>
            <a:r>
              <a:rPr lang="en-US" sz="3200">
                <a:solidFill>
                  <a:schemeClr val="tx1"/>
                </a:solidFill>
                <a:effectLst/>
                <a:latin typeface="Times New Roman" pitchFamily="18" charset="0"/>
                <a:cs typeface="Times New Roman" pitchFamily="18" charset="0"/>
              </a:rPr>
              <a:t>hơi trong ngành công nghiệp sản xuất giấy, chế biến cao su, chế biến gỗ trong xây dựng cơ bản.</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876662"/>
            <a:ext cx="5562600" cy="368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29859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1219199"/>
          </a:xfrm>
        </p:spPr>
        <p:txBody>
          <a:bodyPr>
            <a:normAutofit/>
          </a:bodyPr>
          <a:lstStyle/>
          <a:p>
            <a:pPr marL="182880" lvl="0" indent="0">
              <a:buNone/>
            </a:pPr>
            <a:r>
              <a:rPr lang="en-US" sz="3200" smtClean="0">
                <a:effectLst/>
                <a:latin typeface="Times New Roman" pitchFamily="18" charset="0"/>
                <a:cs typeface="Times New Roman" pitchFamily="18" charset="0"/>
              </a:rPr>
              <a:t>II:Nguyên </a:t>
            </a:r>
            <a:r>
              <a:rPr lang="en-US" sz="3200">
                <a:effectLst/>
                <a:latin typeface="Times New Roman" pitchFamily="18" charset="0"/>
                <a:cs typeface="Times New Roman" pitchFamily="18" charset="0"/>
              </a:rPr>
              <a:t>lý làm việc của lò hơi.</a:t>
            </a:r>
          </a:p>
        </p:txBody>
      </p:sp>
      <p:sp>
        <p:nvSpPr>
          <p:cNvPr id="3" name="TextBox 2"/>
          <p:cNvSpPr txBox="1"/>
          <p:nvPr/>
        </p:nvSpPr>
        <p:spPr>
          <a:xfrm>
            <a:off x="381000" y="949910"/>
            <a:ext cx="5105400" cy="5262979"/>
          </a:xfrm>
          <a:prstGeom prst="rect">
            <a:avLst/>
          </a:prstGeom>
          <a:noFill/>
        </p:spPr>
        <p:txBody>
          <a:bodyPr wrap="square" rtlCol="0">
            <a:spAutoFit/>
          </a:bodyPr>
          <a:lstStyle/>
          <a:p>
            <a:pPr algn="just"/>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   Nhiên </a:t>
            </a:r>
            <a:r>
              <a:rPr lang="en-US" sz="2400">
                <a:latin typeface="Times New Roman" pitchFamily="18" charset="0"/>
                <a:cs typeface="Times New Roman" pitchFamily="18" charset="0"/>
              </a:rPr>
              <a:t>liệu và không khí được đưa vào trong buồng đốt nhờ các thiết bị ( tùy theo từng loại nhiên liệu mà thiết bị đưa nhiên liệu cho lò hơi có cấu tạo khác nhau). Trong buồng đốt, chất đốt được hòa trộn với không khí vầ hình thành quá trình cháy, tỏa nhiệt rồi truyền cho nước trong lò hơi. Hơi nước được tách ra khỏi mặt thoáng của nước, hơi nước được tạo ra có trạng thát bão hòa, hơi bão hòa được đưa qua bộ quá nhiệt để nâng cao nhiệt độ thành hơi quá nhiệt.</a:t>
            </a:r>
            <a:endParaRPr lang="en-US" sz="2400" b="1">
              <a:latin typeface="Times New Roman" pitchFamily="18" charset="0"/>
              <a:cs typeface="Times New Roman" pitchFamily="18" charset="0"/>
            </a:endParaRPr>
          </a:p>
          <a:p>
            <a:pPr algn="just"/>
            <a:endParaRPr lang="en-US" sz="240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752600"/>
            <a:ext cx="319096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8373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219199"/>
          </a:xfrm>
        </p:spPr>
        <p:txBody>
          <a:bodyPr>
            <a:normAutofit/>
          </a:bodyPr>
          <a:lstStyle/>
          <a:p>
            <a:pPr marL="182880" lvl="0" indent="0">
              <a:buNone/>
            </a:pPr>
            <a:r>
              <a:rPr lang="en-US" sz="3200" smtClean="0">
                <a:effectLst/>
                <a:latin typeface="Times New Roman" pitchFamily="18" charset="0"/>
                <a:cs typeface="Times New Roman" pitchFamily="18" charset="0"/>
              </a:rPr>
              <a:t>III: Cấu </a:t>
            </a:r>
            <a:r>
              <a:rPr lang="en-US" sz="3200">
                <a:effectLst/>
                <a:latin typeface="Times New Roman" pitchFamily="18" charset="0"/>
                <a:cs typeface="Times New Roman" pitchFamily="18" charset="0"/>
              </a:rPr>
              <a:t>tạo của lò hơi</a:t>
            </a:r>
          </a:p>
        </p:txBody>
      </p:sp>
      <p:sp>
        <p:nvSpPr>
          <p:cNvPr id="3" name="TextBox 2"/>
          <p:cNvSpPr txBox="1"/>
          <p:nvPr/>
        </p:nvSpPr>
        <p:spPr>
          <a:xfrm>
            <a:off x="533400" y="1371600"/>
            <a:ext cx="6477000" cy="584775"/>
          </a:xfrm>
          <a:prstGeom prst="rect">
            <a:avLst/>
          </a:prstGeom>
          <a:noFill/>
        </p:spPr>
        <p:txBody>
          <a:bodyPr wrap="square" rtlCol="0">
            <a:spAutoFit/>
          </a:bodyPr>
          <a:lstStyle/>
          <a:p>
            <a:pPr lvl="0"/>
            <a:r>
              <a:rPr lang="en-US" sz="3200" b="1" smtClean="0">
                <a:latin typeface="Times New Roman" pitchFamily="18" charset="0"/>
                <a:cs typeface="Times New Roman" pitchFamily="18" charset="0"/>
              </a:rPr>
              <a:t>1. </a:t>
            </a:r>
            <a:r>
              <a:rPr lang="en-US" sz="3200" b="1">
                <a:latin typeface="Times New Roman" pitchFamily="18" charset="0"/>
                <a:cs typeface="Times New Roman" pitchFamily="18" charset="0"/>
              </a:rPr>
              <a:t>Lò hơi ống lò, ống lửa nằm.</a:t>
            </a:r>
            <a:endParaRPr lang="en-US" sz="320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216799"/>
            <a:ext cx="4753486" cy="310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1377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219199"/>
          </a:xfrm>
        </p:spPr>
        <p:txBody>
          <a:bodyPr>
            <a:normAutofit/>
          </a:bodyPr>
          <a:lstStyle/>
          <a:p>
            <a:pPr marL="182880" indent="0">
              <a:buNone/>
            </a:pPr>
            <a:r>
              <a:rPr lang="en-US" sz="3200">
                <a:effectLst/>
                <a:latin typeface="Times New Roman" pitchFamily="18" charset="0"/>
                <a:cs typeface="Times New Roman" pitchFamily="18" charset="0"/>
              </a:rPr>
              <a:t>2.Lò hơi ống nước dạng đứng.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447800"/>
            <a:ext cx="3352800" cy="4494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696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855"/>
            <a:ext cx="7772400" cy="1219199"/>
          </a:xfrm>
        </p:spPr>
        <p:txBody>
          <a:bodyPr>
            <a:normAutofit/>
          </a:bodyPr>
          <a:lstStyle/>
          <a:p>
            <a:pPr marL="182880" indent="0">
              <a:buNone/>
            </a:pPr>
            <a:r>
              <a:rPr lang="en-US" sz="3200" smtClean="0">
                <a:effectLst/>
                <a:latin typeface="Times New Roman" pitchFamily="18" charset="0"/>
                <a:cs typeface="Times New Roman" pitchFamily="18" charset="0"/>
              </a:rPr>
              <a:t>3.Ưu nhược điểm của hai loại lò hơi.</a:t>
            </a:r>
            <a:endParaRPr lang="en-US" sz="3200">
              <a:effectLst/>
              <a:latin typeface="Times New Roman" pitchFamily="18" charset="0"/>
              <a:cs typeface="Times New Roman" pitchFamily="18" charset="0"/>
            </a:endParaRPr>
          </a:p>
        </p:txBody>
      </p:sp>
      <p:sp>
        <p:nvSpPr>
          <p:cNvPr id="3" name="TextBox 2"/>
          <p:cNvSpPr txBox="1"/>
          <p:nvPr/>
        </p:nvSpPr>
        <p:spPr>
          <a:xfrm>
            <a:off x="228600" y="533400"/>
            <a:ext cx="8894618" cy="5878532"/>
          </a:xfrm>
          <a:prstGeom prst="rect">
            <a:avLst/>
          </a:prstGeom>
          <a:noFill/>
        </p:spPr>
        <p:txBody>
          <a:bodyPr wrap="square" rtlCol="0">
            <a:spAutoFit/>
          </a:bodyPr>
          <a:lstStyle/>
          <a:p>
            <a:pPr marL="342900" marR="0" lvl="0" indent="-342900" algn="just">
              <a:spcBef>
                <a:spcPts val="600"/>
              </a:spcBef>
              <a:spcAft>
                <a:spcPts val="0"/>
              </a:spcAft>
              <a:buFont typeface="+mj-lt"/>
              <a:buAutoNum type="alphaLcPeriod"/>
            </a:pPr>
            <a:r>
              <a:rPr lang="en-US" sz="2400" b="1">
                <a:solidFill>
                  <a:srgbClr val="000000"/>
                </a:solidFill>
                <a:latin typeface="Times New Roman"/>
                <a:ea typeface="Arial"/>
              </a:rPr>
              <a:t>Lò hơi ống lửa:</a:t>
            </a:r>
          </a:p>
          <a:p>
            <a:pPr marL="342900" marR="0" lvl="0" indent="-342900" algn="just">
              <a:spcBef>
                <a:spcPts val="600"/>
              </a:spcBef>
              <a:spcAft>
                <a:spcPts val="0"/>
              </a:spcAft>
              <a:buFont typeface="Wingdings"/>
              <a:buChar char=""/>
            </a:pPr>
            <a:r>
              <a:rPr lang="en-US" sz="2400" b="1">
                <a:solidFill>
                  <a:srgbClr val="000000"/>
                </a:solidFill>
                <a:latin typeface="Times New Roman"/>
                <a:ea typeface="Arial"/>
              </a:rPr>
              <a:t>Ưu điểm</a:t>
            </a:r>
          </a:p>
          <a:p>
            <a:pPr marL="342900" marR="0" lvl="0" indent="-342900" algn="just">
              <a:spcBef>
                <a:spcPts val="600"/>
              </a:spcBef>
              <a:spcAft>
                <a:spcPts val="0"/>
              </a:spcAft>
              <a:buFont typeface="Symbol"/>
              <a:buChar char=""/>
            </a:pPr>
            <a:r>
              <a:rPr lang="en-US" sz="2400">
                <a:solidFill>
                  <a:srgbClr val="000000"/>
                </a:solidFill>
                <a:latin typeface="Times New Roman"/>
                <a:ea typeface="Arial"/>
              </a:rPr>
              <a:t>Nhờ ống lửa lớn và thẳng đồng thời nước đi ngoài ống lửa, nên có thể sử dụng nước có yêu cầu chất lượng không cao lắm.</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Thân lò chứa nhiều nước làm cho lò hơi có năng lực tiềm tàng lớn, áp suất lò hơi khá ổn định nay cả đột ngột tăng giảm số lượng hơi lấy từ lò hơi</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Chiều cao của không gian chứa hơi khá lớn, lưu tốc hơi nước ra mặt tách hơi bé, nên độ khô khá cao.</a:t>
            </a:r>
            <a:endParaRPr lang="en-US" sz="2400" b="1">
              <a:solidFill>
                <a:srgbClr val="000000"/>
              </a:solidFill>
              <a:latin typeface="Times New Roman"/>
              <a:ea typeface="Arial"/>
            </a:endParaRPr>
          </a:p>
          <a:p>
            <a:pPr marL="342900" marR="0" lvl="0" indent="-342900" algn="just">
              <a:spcBef>
                <a:spcPts val="600"/>
              </a:spcBef>
              <a:spcAft>
                <a:spcPts val="0"/>
              </a:spcAft>
              <a:buFont typeface="Wingdings"/>
              <a:buChar char=""/>
            </a:pPr>
            <a:r>
              <a:rPr lang="en-US" sz="2400" b="1">
                <a:solidFill>
                  <a:srgbClr val="000000"/>
                </a:solidFill>
                <a:latin typeface="Times New Roman"/>
                <a:ea typeface="Arial"/>
              </a:rPr>
              <a:t>Nhược điểm.</a:t>
            </a:r>
          </a:p>
          <a:p>
            <a:pPr marL="342900" marR="0" lvl="0" indent="-342900" algn="just">
              <a:spcBef>
                <a:spcPts val="600"/>
              </a:spcBef>
              <a:spcAft>
                <a:spcPts val="0"/>
              </a:spcAft>
              <a:buFont typeface="Symbol"/>
              <a:buChar char=""/>
            </a:pPr>
            <a:r>
              <a:rPr lang="en-US" sz="2400">
                <a:solidFill>
                  <a:srgbClr val="000000"/>
                </a:solidFill>
                <a:latin typeface="Times New Roman"/>
                <a:ea typeface="Arial"/>
              </a:rPr>
              <a:t>To, nặng, chứa nhiều nước, cường độ bốc hơi yếu.</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Nước nhiều và không lợi cho sự tuần hoàn nên thời gian đốt lò hơi lấy hơi lâu</a:t>
            </a:r>
            <a:endParaRPr lang="en-US" sz="2400" b="1">
              <a:solidFill>
                <a:srgbClr val="000000"/>
              </a:solidFill>
              <a:latin typeface="Times New Roman"/>
              <a:ea typeface="Arial"/>
            </a:endParaRPr>
          </a:p>
          <a:p>
            <a:pPr marL="342900" marR="0" lvl="0" indent="-342900" algn="just">
              <a:spcBef>
                <a:spcPts val="600"/>
              </a:spcBef>
              <a:spcAft>
                <a:spcPts val="0"/>
              </a:spcAft>
              <a:buFont typeface="Symbol"/>
              <a:buChar char=""/>
            </a:pPr>
            <a:r>
              <a:rPr lang="en-US" sz="2400">
                <a:solidFill>
                  <a:srgbClr val="000000"/>
                </a:solidFill>
                <a:latin typeface="Times New Roman"/>
                <a:ea typeface="Arial"/>
              </a:rPr>
              <a:t>Khi nổ sẽ xé vở thân lò gây nguy hiểm</a:t>
            </a:r>
            <a:endParaRPr lang="en-US" sz="2400" b="1">
              <a:solidFill>
                <a:srgbClr val="000000"/>
              </a:solidFill>
              <a:effectLst/>
              <a:latin typeface="Times New Roman"/>
              <a:ea typeface="Arial"/>
            </a:endParaRPr>
          </a:p>
        </p:txBody>
      </p:sp>
    </p:spTree>
    <p:extLst>
      <p:ext uri="{BB962C8B-B14F-4D97-AF65-F5344CB8AC3E}">
        <p14:creationId xmlns:p14="http://schemas.microsoft.com/office/powerpoint/2010/main" val="1805390423"/>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318</TotalTime>
  <Words>2952</Words>
  <Application>Microsoft Office PowerPoint</Application>
  <PresentationFormat>On-screen Show (4:3)</PresentationFormat>
  <Paragraphs>310</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Slipstream</vt:lpstr>
      <vt:lpstr>PowerPoint Presentation</vt:lpstr>
      <vt:lpstr>PowerPoint Presentation</vt:lpstr>
      <vt:lpstr>Chương I:NGUYÊN LÝ, CẤU TẠO, PHÂN LOẠI VÀ ĐẶC TÍNH LÒ HƠI</vt:lpstr>
      <vt:lpstr>2:Lò hơi trong ngành chế biến thực phẩm</vt:lpstr>
      <vt:lpstr>4. Lò hơi trong ngành công nghiệp sản xuất giấy, chế biến cao su, chế biến gỗ trong xây dựng cơ bản.</vt:lpstr>
      <vt:lpstr>II:Nguyên lý làm việc của lò hơi.</vt:lpstr>
      <vt:lpstr>III: Cấu tạo của lò hơi</vt:lpstr>
      <vt:lpstr>2.Lò hơi ống nước dạng đứng. </vt:lpstr>
      <vt:lpstr>3.Ưu nhược điểm của hai loại lò hơi.</vt:lpstr>
      <vt:lpstr>PowerPoint Presentation</vt:lpstr>
      <vt:lpstr> IV.Phân loại lò hơi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TIỂU LUẬN MÔN: AN TOÀN LAO ĐỘNG   ĐỀ TÀI: AN TOÀN LÒ HƠI VÀ CÁC THIẾT BỊ CHỊU ÁP LỰC </dc:title>
  <dc:creator>M3O!@_@......</dc:creator>
  <cp:lastModifiedBy>DELL</cp:lastModifiedBy>
  <cp:revision>27</cp:revision>
  <dcterms:created xsi:type="dcterms:W3CDTF">2006-08-16T00:00:00Z</dcterms:created>
  <dcterms:modified xsi:type="dcterms:W3CDTF">2015-09-04T00:41:36Z</dcterms:modified>
</cp:coreProperties>
</file>